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6" r:id="rId1"/>
  </p:sldMasterIdLst>
  <p:notesMasterIdLst>
    <p:notesMasterId r:id="rId40"/>
  </p:notesMasterIdLst>
  <p:sldIdLst>
    <p:sldId id="256" r:id="rId2"/>
    <p:sldId id="257" r:id="rId3"/>
    <p:sldId id="258" r:id="rId4"/>
    <p:sldId id="292" r:id="rId5"/>
    <p:sldId id="259" r:id="rId6"/>
    <p:sldId id="293" r:id="rId7"/>
    <p:sldId id="260" r:id="rId8"/>
    <p:sldId id="261" r:id="rId9"/>
    <p:sldId id="262" r:id="rId10"/>
    <p:sldId id="263" r:id="rId11"/>
    <p:sldId id="268" r:id="rId12"/>
    <p:sldId id="264" r:id="rId13"/>
    <p:sldId id="265" r:id="rId14"/>
    <p:sldId id="266" r:id="rId15"/>
    <p:sldId id="267"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3E1E0C-A4A9-4348-A1D2-E311CCB35D16}" type="datetimeFigureOut">
              <a:rPr lang="en-US" smtClean="0"/>
              <a:t>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4CC279-3D61-471C-B2CC-9A80A341C9BE}" type="slidenum">
              <a:rPr lang="en-US" smtClean="0"/>
              <a:t>‹#›</a:t>
            </a:fld>
            <a:endParaRPr lang="en-US"/>
          </a:p>
        </p:txBody>
      </p:sp>
    </p:spTree>
    <p:extLst>
      <p:ext uri="{BB962C8B-B14F-4D97-AF65-F5344CB8AC3E}">
        <p14:creationId xmlns:p14="http://schemas.microsoft.com/office/powerpoint/2010/main" val="4187021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CC279-3D61-471C-B2CC-9A80A341C9BE}" type="slidenum">
              <a:rPr lang="en-US" smtClean="0"/>
              <a:t>29</a:t>
            </a:fld>
            <a:endParaRPr lang="en-US"/>
          </a:p>
        </p:txBody>
      </p:sp>
    </p:spTree>
    <p:extLst>
      <p:ext uri="{BB962C8B-B14F-4D97-AF65-F5344CB8AC3E}">
        <p14:creationId xmlns:p14="http://schemas.microsoft.com/office/powerpoint/2010/main" val="1177914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B75EE6-8774-46FB-B083-952BD3B12497}"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A8234-612E-4592-B001-DB944CC2CD52}" type="slidenum">
              <a:rPr lang="en-US" smtClean="0"/>
              <a:t>‹#›</a:t>
            </a:fld>
            <a:endParaRPr lang="en-US"/>
          </a:p>
        </p:txBody>
      </p:sp>
    </p:spTree>
    <p:extLst>
      <p:ext uri="{BB962C8B-B14F-4D97-AF65-F5344CB8AC3E}">
        <p14:creationId xmlns:p14="http://schemas.microsoft.com/office/powerpoint/2010/main" val="159946968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B75EE6-8774-46FB-B083-952BD3B12497}"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A8234-612E-4592-B001-DB944CC2CD52}" type="slidenum">
              <a:rPr lang="en-US" smtClean="0"/>
              <a:t>‹#›</a:t>
            </a:fld>
            <a:endParaRPr lang="en-US"/>
          </a:p>
        </p:txBody>
      </p:sp>
    </p:spTree>
    <p:extLst>
      <p:ext uri="{BB962C8B-B14F-4D97-AF65-F5344CB8AC3E}">
        <p14:creationId xmlns:p14="http://schemas.microsoft.com/office/powerpoint/2010/main" val="426979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B75EE6-8774-46FB-B083-952BD3B12497}"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A8234-612E-4592-B001-DB944CC2CD5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96581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B75EE6-8774-46FB-B083-952BD3B12497}"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A8234-612E-4592-B001-DB944CC2CD52}" type="slidenum">
              <a:rPr lang="en-US" smtClean="0"/>
              <a:t>‹#›</a:t>
            </a:fld>
            <a:endParaRPr lang="en-US"/>
          </a:p>
        </p:txBody>
      </p:sp>
    </p:spTree>
    <p:extLst>
      <p:ext uri="{BB962C8B-B14F-4D97-AF65-F5344CB8AC3E}">
        <p14:creationId xmlns:p14="http://schemas.microsoft.com/office/powerpoint/2010/main" val="3743850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B75EE6-8774-46FB-B083-952BD3B12497}"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A8234-612E-4592-B001-DB944CC2CD5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71663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B75EE6-8774-46FB-B083-952BD3B12497}"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A8234-612E-4592-B001-DB944CC2CD52}" type="slidenum">
              <a:rPr lang="en-US" smtClean="0"/>
              <a:t>‹#›</a:t>
            </a:fld>
            <a:endParaRPr lang="en-US"/>
          </a:p>
        </p:txBody>
      </p:sp>
    </p:spTree>
    <p:extLst>
      <p:ext uri="{BB962C8B-B14F-4D97-AF65-F5344CB8AC3E}">
        <p14:creationId xmlns:p14="http://schemas.microsoft.com/office/powerpoint/2010/main" val="2501001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B75EE6-8774-46FB-B083-952BD3B12497}"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A8234-612E-4592-B001-DB944CC2CD52}" type="slidenum">
              <a:rPr lang="en-US" smtClean="0"/>
              <a:t>‹#›</a:t>
            </a:fld>
            <a:endParaRPr lang="en-US"/>
          </a:p>
        </p:txBody>
      </p:sp>
    </p:spTree>
    <p:extLst>
      <p:ext uri="{BB962C8B-B14F-4D97-AF65-F5344CB8AC3E}">
        <p14:creationId xmlns:p14="http://schemas.microsoft.com/office/powerpoint/2010/main" val="3561086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B75EE6-8774-46FB-B083-952BD3B12497}"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A8234-612E-4592-B001-DB944CC2CD52}" type="slidenum">
              <a:rPr lang="en-US" smtClean="0"/>
              <a:t>‹#›</a:t>
            </a:fld>
            <a:endParaRPr lang="en-US"/>
          </a:p>
        </p:txBody>
      </p:sp>
    </p:spTree>
    <p:extLst>
      <p:ext uri="{BB962C8B-B14F-4D97-AF65-F5344CB8AC3E}">
        <p14:creationId xmlns:p14="http://schemas.microsoft.com/office/powerpoint/2010/main" val="56309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B75EE6-8774-46FB-B083-952BD3B12497}"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A8234-612E-4592-B001-DB944CC2CD52}" type="slidenum">
              <a:rPr lang="en-US" smtClean="0"/>
              <a:t>‹#›</a:t>
            </a:fld>
            <a:endParaRPr lang="en-US"/>
          </a:p>
        </p:txBody>
      </p:sp>
    </p:spTree>
    <p:extLst>
      <p:ext uri="{BB962C8B-B14F-4D97-AF65-F5344CB8AC3E}">
        <p14:creationId xmlns:p14="http://schemas.microsoft.com/office/powerpoint/2010/main" val="2007331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B75EE6-8774-46FB-B083-952BD3B12497}"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A8234-612E-4592-B001-DB944CC2CD52}" type="slidenum">
              <a:rPr lang="en-US" smtClean="0"/>
              <a:t>‹#›</a:t>
            </a:fld>
            <a:endParaRPr lang="en-US"/>
          </a:p>
        </p:txBody>
      </p:sp>
    </p:spTree>
    <p:extLst>
      <p:ext uri="{BB962C8B-B14F-4D97-AF65-F5344CB8AC3E}">
        <p14:creationId xmlns:p14="http://schemas.microsoft.com/office/powerpoint/2010/main" val="1078415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B75EE6-8774-46FB-B083-952BD3B12497}"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A8234-612E-4592-B001-DB944CC2CD52}" type="slidenum">
              <a:rPr lang="en-US" smtClean="0"/>
              <a:t>‹#›</a:t>
            </a:fld>
            <a:endParaRPr lang="en-US"/>
          </a:p>
        </p:txBody>
      </p:sp>
    </p:spTree>
    <p:extLst>
      <p:ext uri="{BB962C8B-B14F-4D97-AF65-F5344CB8AC3E}">
        <p14:creationId xmlns:p14="http://schemas.microsoft.com/office/powerpoint/2010/main" val="1429805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B75EE6-8774-46FB-B083-952BD3B12497}" type="datetimeFigureOut">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4A8234-612E-4592-B001-DB944CC2CD52}" type="slidenum">
              <a:rPr lang="en-US" smtClean="0"/>
              <a:t>‹#›</a:t>
            </a:fld>
            <a:endParaRPr lang="en-US"/>
          </a:p>
        </p:txBody>
      </p:sp>
    </p:spTree>
    <p:extLst>
      <p:ext uri="{BB962C8B-B14F-4D97-AF65-F5344CB8AC3E}">
        <p14:creationId xmlns:p14="http://schemas.microsoft.com/office/powerpoint/2010/main" val="2705650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B75EE6-8774-46FB-B083-952BD3B12497}"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4A8234-612E-4592-B001-DB944CC2CD52}" type="slidenum">
              <a:rPr lang="en-US" smtClean="0"/>
              <a:t>‹#›</a:t>
            </a:fld>
            <a:endParaRPr lang="en-US"/>
          </a:p>
        </p:txBody>
      </p:sp>
    </p:spTree>
    <p:extLst>
      <p:ext uri="{BB962C8B-B14F-4D97-AF65-F5344CB8AC3E}">
        <p14:creationId xmlns:p14="http://schemas.microsoft.com/office/powerpoint/2010/main" val="4243434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75EE6-8774-46FB-B083-952BD3B12497}" type="datetimeFigureOut">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4A8234-612E-4592-B001-DB944CC2CD52}" type="slidenum">
              <a:rPr lang="en-US" smtClean="0"/>
              <a:t>‹#›</a:t>
            </a:fld>
            <a:endParaRPr lang="en-US"/>
          </a:p>
        </p:txBody>
      </p:sp>
    </p:spTree>
    <p:extLst>
      <p:ext uri="{BB962C8B-B14F-4D97-AF65-F5344CB8AC3E}">
        <p14:creationId xmlns:p14="http://schemas.microsoft.com/office/powerpoint/2010/main" val="375771798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B75EE6-8774-46FB-B083-952BD3B12497}"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A8234-612E-4592-B001-DB944CC2CD52}" type="slidenum">
              <a:rPr lang="en-US" smtClean="0"/>
              <a:t>‹#›</a:t>
            </a:fld>
            <a:endParaRPr lang="en-US"/>
          </a:p>
        </p:txBody>
      </p:sp>
    </p:spTree>
    <p:extLst>
      <p:ext uri="{BB962C8B-B14F-4D97-AF65-F5344CB8AC3E}">
        <p14:creationId xmlns:p14="http://schemas.microsoft.com/office/powerpoint/2010/main" val="298778605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4B75EE6-8774-46FB-B083-952BD3B12497}"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A8234-612E-4592-B001-DB944CC2CD52}" type="slidenum">
              <a:rPr lang="en-US" smtClean="0"/>
              <a:t>‹#›</a:t>
            </a:fld>
            <a:endParaRPr lang="en-US"/>
          </a:p>
        </p:txBody>
      </p:sp>
    </p:spTree>
    <p:extLst>
      <p:ext uri="{BB962C8B-B14F-4D97-AF65-F5344CB8AC3E}">
        <p14:creationId xmlns:p14="http://schemas.microsoft.com/office/powerpoint/2010/main" val="1117174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4B75EE6-8774-46FB-B083-952BD3B12497}" type="datetimeFigureOut">
              <a:rPr lang="en-US" smtClean="0"/>
              <a:t>1/12/2021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04A8234-612E-4592-B001-DB944CC2CD52}" type="slidenum">
              <a:rPr lang="en-US" smtClean="0"/>
              <a:t>‹#›</a:t>
            </a:fld>
            <a:endParaRPr lang="en-US"/>
          </a:p>
        </p:txBody>
      </p:sp>
    </p:spTree>
    <p:extLst>
      <p:ext uri="{BB962C8B-B14F-4D97-AF65-F5344CB8AC3E}">
        <p14:creationId xmlns:p14="http://schemas.microsoft.com/office/powerpoint/2010/main" val="1040931690"/>
      </p:ext>
    </p:extLst>
  </p:cSld>
  <p:clrMap bg1="dk1" tx1="lt1" bg2="dk2" tx2="lt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 id="2147484078" r:id="rId12"/>
    <p:sldLayoutId id="2147484079" r:id="rId13"/>
    <p:sldLayoutId id="2147484080" r:id="rId14"/>
    <p:sldLayoutId id="2147484081" r:id="rId15"/>
    <p:sldLayoutId id="214748408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1449148"/>
            <a:ext cx="10572000" cy="1681980"/>
          </a:xfrm>
        </p:spPr>
        <p:txBody>
          <a:bodyPr/>
          <a:lstStyle/>
          <a:p>
            <a:pPr algn="ctr"/>
            <a:r>
              <a:rPr lang="en-US" sz="6000" dirty="0" smtClean="0"/>
              <a:t>WIND ENERGY</a:t>
            </a:r>
            <a:endParaRPr lang="en-US" sz="6000" dirty="0"/>
          </a:p>
        </p:txBody>
      </p:sp>
      <p:sp>
        <p:nvSpPr>
          <p:cNvPr id="3" name="Subtitle 2"/>
          <p:cNvSpPr>
            <a:spLocks noGrp="1"/>
          </p:cNvSpPr>
          <p:nvPr>
            <p:ph type="subTitle" idx="1"/>
          </p:nvPr>
        </p:nvSpPr>
        <p:spPr/>
        <p:txBody>
          <a:bodyPr>
            <a:noAutofit/>
          </a:bodyPr>
          <a:lstStyle/>
          <a:p>
            <a:pPr algn="ctr"/>
            <a:r>
              <a:rPr lang="en-US" sz="2400" smtClean="0"/>
              <a:t>MODULE </a:t>
            </a:r>
            <a:r>
              <a:rPr lang="en-US" sz="2400" smtClean="0"/>
              <a:t>4</a:t>
            </a:r>
            <a:endParaRPr lang="en-US" sz="2400" dirty="0"/>
          </a:p>
        </p:txBody>
      </p:sp>
    </p:spTree>
    <p:extLst>
      <p:ext uri="{BB962C8B-B14F-4D97-AF65-F5344CB8AC3E}">
        <p14:creationId xmlns:p14="http://schemas.microsoft.com/office/powerpoint/2010/main" val="884993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8036" y="307262"/>
            <a:ext cx="8769927" cy="6370975"/>
          </a:xfrm>
          <a:prstGeom prst="rect">
            <a:avLst/>
          </a:prstGeom>
        </p:spPr>
        <p:txBody>
          <a:bodyPr wrap="square">
            <a:spAutoFit/>
          </a:bodyPr>
          <a:lstStyle/>
          <a:p>
            <a:pPr algn="ctr"/>
            <a:r>
              <a:rPr lang="en-US" sz="2400" dirty="0" smtClean="0"/>
              <a:t>Parts of the wind turbine</a:t>
            </a:r>
          </a:p>
          <a:p>
            <a:r>
              <a:rPr lang="en-US" sz="2400" dirty="0" smtClean="0"/>
              <a:t>1. Blades</a:t>
            </a:r>
          </a:p>
          <a:p>
            <a:r>
              <a:rPr lang="en-US" sz="2400" dirty="0" smtClean="0"/>
              <a:t>Most wind turbines have three blades. Very small turbines may use two blades for ease of construction and installation. Vibration intensity decreases with larger numbers of blades. Noise and wear are generally lower, and efficiency higher, with three instead of two blades.</a:t>
            </a:r>
          </a:p>
          <a:p>
            <a:r>
              <a:rPr lang="en-US" sz="2400" dirty="0" smtClean="0"/>
              <a:t>Also, the cost of the turbine usually increases with the number of blades. Based on blade style classified as</a:t>
            </a:r>
          </a:p>
          <a:p>
            <a:pPr marL="342900" indent="-342900">
              <a:buFont typeface="Wingdings" panose="05000000000000000000" pitchFamily="2" charset="2"/>
              <a:buChar char="Ø"/>
            </a:pPr>
            <a:r>
              <a:rPr lang="en-US" sz="2400" dirty="0" smtClean="0"/>
              <a:t>The lifting style wind turbine blade. These are the most efficiently designed, especially for capturing energy of strong, fast winds.</a:t>
            </a:r>
          </a:p>
          <a:p>
            <a:pPr marL="342900" indent="-342900">
              <a:buFont typeface="Wingdings" panose="05000000000000000000" pitchFamily="2" charset="2"/>
              <a:buChar char="Ø"/>
            </a:pPr>
            <a:r>
              <a:rPr lang="en-US" sz="2400" dirty="0" smtClean="0"/>
              <a:t>The drag style wind turbine blade, most popularly used for water mills, as seen in the old Dutch windmills. The blades are flattened plates which catch the wind. These are poorly designed for capturing the energy of heightened winds.</a:t>
            </a:r>
            <a:endParaRPr lang="en-US" sz="2400" dirty="0"/>
          </a:p>
        </p:txBody>
      </p:sp>
    </p:spTree>
    <p:extLst>
      <p:ext uri="{BB962C8B-B14F-4D97-AF65-F5344CB8AC3E}">
        <p14:creationId xmlns:p14="http://schemas.microsoft.com/office/powerpoint/2010/main" val="1771456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2727" y="623455"/>
            <a:ext cx="8672945" cy="5375563"/>
          </a:xfrm>
          <a:prstGeom prst="rect">
            <a:avLst/>
          </a:prstGeom>
        </p:spPr>
      </p:pic>
    </p:spTree>
    <p:extLst>
      <p:ext uri="{BB962C8B-B14F-4D97-AF65-F5344CB8AC3E}">
        <p14:creationId xmlns:p14="http://schemas.microsoft.com/office/powerpoint/2010/main" val="10920287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4909" y="401782"/>
            <a:ext cx="8811491" cy="5915891"/>
          </a:xfrm>
          <a:prstGeom prst="rect">
            <a:avLst/>
          </a:prstGeom>
        </p:spPr>
      </p:pic>
    </p:spTree>
    <p:extLst>
      <p:ext uri="{BB962C8B-B14F-4D97-AF65-F5344CB8AC3E}">
        <p14:creationId xmlns:p14="http://schemas.microsoft.com/office/powerpoint/2010/main" val="1212752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484910"/>
            <a:ext cx="8908472" cy="5749635"/>
          </a:xfrm>
          <a:prstGeom prst="rect">
            <a:avLst/>
          </a:prstGeom>
        </p:spPr>
      </p:pic>
    </p:spTree>
    <p:extLst>
      <p:ext uri="{BB962C8B-B14F-4D97-AF65-F5344CB8AC3E}">
        <p14:creationId xmlns:p14="http://schemas.microsoft.com/office/powerpoint/2010/main" val="1250518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4073" y="412500"/>
            <a:ext cx="9351819" cy="5919027"/>
          </a:xfrm>
          <a:prstGeom prst="rect">
            <a:avLst/>
          </a:prstGeom>
        </p:spPr>
      </p:pic>
    </p:spTree>
    <p:extLst>
      <p:ext uri="{BB962C8B-B14F-4D97-AF65-F5344CB8AC3E}">
        <p14:creationId xmlns:p14="http://schemas.microsoft.com/office/powerpoint/2010/main" val="3550650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6472" y="556783"/>
            <a:ext cx="9171709" cy="4524315"/>
          </a:xfrm>
          <a:prstGeom prst="rect">
            <a:avLst/>
          </a:prstGeom>
        </p:spPr>
        <p:txBody>
          <a:bodyPr wrap="square">
            <a:spAutoFit/>
          </a:bodyPr>
          <a:lstStyle/>
          <a:p>
            <a:r>
              <a:rPr lang="en-US" sz="2400" dirty="0" smtClean="0"/>
              <a:t>2. Rotor</a:t>
            </a:r>
          </a:p>
          <a:p>
            <a:r>
              <a:rPr lang="en-US" sz="2400" dirty="0" smtClean="0"/>
              <a:t>The rotor is designed aerodynamically to capture the maximum surface area of wind in order to spin the most ergonomically. The blades are lightweight, durable and corrosion-resistant material. The best materials are composites of fiberglass and reinforced plastic.</a:t>
            </a:r>
          </a:p>
          <a:p>
            <a:endParaRPr lang="en-US" sz="2400" dirty="0" smtClean="0"/>
          </a:p>
          <a:p>
            <a:r>
              <a:rPr lang="en-US" sz="2400" dirty="0" smtClean="0"/>
              <a:t>3. Gear box</a:t>
            </a:r>
          </a:p>
          <a:p>
            <a:r>
              <a:rPr lang="en-US" sz="2400" dirty="0" smtClean="0"/>
              <a:t>A gear box magnifies or amplifies the energy output of the rotor. The gear box is situated directly between the rotor and the generator. A rotor rotates the generator (which is protected by a nacelle), as directed by the tail vane.</a:t>
            </a:r>
            <a:endParaRPr lang="en-US" sz="2400" dirty="0"/>
          </a:p>
        </p:txBody>
      </p:sp>
    </p:spTree>
    <p:extLst>
      <p:ext uri="{BB962C8B-B14F-4D97-AF65-F5344CB8AC3E}">
        <p14:creationId xmlns:p14="http://schemas.microsoft.com/office/powerpoint/2010/main" val="3930182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81747" y="1413164"/>
            <a:ext cx="4554982" cy="3472493"/>
          </a:xfrm>
          <a:prstGeom prst="rect">
            <a:avLst/>
          </a:prstGeom>
        </p:spPr>
      </p:pic>
    </p:spTree>
    <p:extLst>
      <p:ext uri="{BB962C8B-B14F-4D97-AF65-F5344CB8AC3E}">
        <p14:creationId xmlns:p14="http://schemas.microsoft.com/office/powerpoint/2010/main" val="2478363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309" y="723359"/>
            <a:ext cx="8853054" cy="4524315"/>
          </a:xfrm>
          <a:prstGeom prst="rect">
            <a:avLst/>
          </a:prstGeom>
        </p:spPr>
        <p:txBody>
          <a:bodyPr wrap="square">
            <a:spAutoFit/>
          </a:bodyPr>
          <a:lstStyle/>
          <a:p>
            <a:r>
              <a:rPr lang="en-US" sz="2400" dirty="0" smtClean="0"/>
              <a:t>4. Generator</a:t>
            </a:r>
          </a:p>
          <a:p>
            <a:r>
              <a:rPr lang="en-US" sz="2400" dirty="0" smtClean="0"/>
              <a:t>The generator produces electricity from the rotation of the rotor. Generators come in various sizes, relative to the output you wish to generate. The nacelle is the housing or enclosure that seals and protects the generator and gear box from the elements. It is easily removed for maintenance.</a:t>
            </a:r>
          </a:p>
          <a:p>
            <a:endParaRPr lang="en-US" sz="2400" dirty="0" smtClean="0"/>
          </a:p>
          <a:p>
            <a:r>
              <a:rPr lang="en-US" sz="2400" dirty="0" smtClean="0"/>
              <a:t>5. Yaw Mechanism</a:t>
            </a:r>
          </a:p>
          <a:p>
            <a:r>
              <a:rPr lang="en-US" sz="2400" dirty="0" smtClean="0"/>
              <a:t>Yaw mechanism turns the rotor into the upwind direction as the wind direction changes. Electric motors and gear boxes are used to keep the turbine yawed against wind. This can be also used as controlling mechanism during high wind speeds.</a:t>
            </a:r>
            <a:endParaRPr lang="en-US" sz="2400" dirty="0"/>
          </a:p>
        </p:txBody>
      </p:sp>
    </p:spTree>
    <p:extLst>
      <p:ext uri="{BB962C8B-B14F-4D97-AF65-F5344CB8AC3E}">
        <p14:creationId xmlns:p14="http://schemas.microsoft.com/office/powerpoint/2010/main" val="7471868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1891" y="349194"/>
            <a:ext cx="9102436" cy="5632311"/>
          </a:xfrm>
          <a:prstGeom prst="rect">
            <a:avLst/>
          </a:prstGeom>
        </p:spPr>
        <p:txBody>
          <a:bodyPr wrap="square">
            <a:spAutoFit/>
          </a:bodyPr>
          <a:lstStyle/>
          <a:p>
            <a:r>
              <a:rPr lang="en-US" sz="2400" dirty="0" smtClean="0"/>
              <a:t>6. Anemometers</a:t>
            </a:r>
          </a:p>
          <a:p>
            <a:r>
              <a:rPr lang="en-US" sz="2400" dirty="0" smtClean="0"/>
              <a:t>Wind speed is the most important factor for determining the power content in the wind. The power content in the wind is directly proportional to cube of the wind velocity. Measuring wind speed is important for site selection. The device which is used for measuring wind speed is called anemometer. These are usually located on top of the nacelle.</a:t>
            </a:r>
          </a:p>
          <a:p>
            <a:endParaRPr lang="en-US" sz="2400" dirty="0" smtClean="0"/>
          </a:p>
          <a:p>
            <a:r>
              <a:rPr lang="en-US" sz="2400" dirty="0" smtClean="0"/>
              <a:t>Advantages</a:t>
            </a:r>
          </a:p>
          <a:p>
            <a:pPr marL="342900" indent="-342900">
              <a:buFont typeface="Courier New" panose="02070309020205020404" pitchFamily="49" charset="0"/>
              <a:buChar char="o"/>
            </a:pPr>
            <a:r>
              <a:rPr lang="en-US" sz="2400" dirty="0" smtClean="0"/>
              <a:t>Higher wind speeds</a:t>
            </a:r>
          </a:p>
          <a:p>
            <a:pPr marL="342900" indent="-342900">
              <a:buFont typeface="Courier New" panose="02070309020205020404" pitchFamily="49" charset="0"/>
              <a:buChar char="o"/>
            </a:pPr>
            <a:r>
              <a:rPr lang="en-US" sz="2400" dirty="0" smtClean="0"/>
              <a:t>Great efficiency</a:t>
            </a:r>
          </a:p>
          <a:p>
            <a:endParaRPr lang="en-US" sz="2400" dirty="0" smtClean="0"/>
          </a:p>
          <a:p>
            <a:r>
              <a:rPr lang="en-US" sz="2400" dirty="0" smtClean="0"/>
              <a:t>Disadvantages</a:t>
            </a:r>
          </a:p>
          <a:p>
            <a:r>
              <a:rPr lang="en-US" sz="2400" dirty="0" smtClean="0"/>
              <a:t> Angle of turbine is relevant</a:t>
            </a:r>
          </a:p>
          <a:p>
            <a:r>
              <a:rPr lang="en-US" sz="2400" dirty="0" smtClean="0"/>
              <a:t> Difficult access to generator for repairs</a:t>
            </a:r>
            <a:endParaRPr lang="en-US" sz="2400" dirty="0"/>
          </a:p>
        </p:txBody>
      </p:sp>
    </p:spTree>
    <p:extLst>
      <p:ext uri="{BB962C8B-B14F-4D97-AF65-F5344CB8AC3E}">
        <p14:creationId xmlns:p14="http://schemas.microsoft.com/office/powerpoint/2010/main" val="1468709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5747" y="848004"/>
            <a:ext cx="9005454" cy="4524315"/>
          </a:xfrm>
          <a:prstGeom prst="rect">
            <a:avLst/>
          </a:prstGeom>
        </p:spPr>
        <p:txBody>
          <a:bodyPr wrap="square">
            <a:spAutoFit/>
          </a:bodyPr>
          <a:lstStyle/>
          <a:p>
            <a:r>
              <a:rPr lang="en-US" sz="2400" dirty="0" smtClean="0"/>
              <a:t>B. VERTICAL AXIS MACHINES</a:t>
            </a:r>
          </a:p>
          <a:p>
            <a:endParaRPr lang="en-US" sz="2400" dirty="0" smtClean="0"/>
          </a:p>
          <a:p>
            <a:r>
              <a:rPr lang="en-US" sz="2400" dirty="0" smtClean="0"/>
              <a:t>A type of wind turbine in which the axis of rotation is perpendicular to the wind stream and the ground. A vertical-axis wind turbine’s (VAWTs) main rotor shaft is set vertically and the main components are located at the base of the turbine. VAWTs work somewhat like a classical water wheel in which water arrives at a right angle (perpendicular) to the rotational axis (shaft) of the water wheel. Vertical-axis wind turbines fall into two major categories: </a:t>
            </a:r>
            <a:r>
              <a:rPr lang="en-US" sz="2400" dirty="0" err="1" smtClean="0"/>
              <a:t>Darrieus</a:t>
            </a:r>
            <a:r>
              <a:rPr lang="en-US" sz="2400" dirty="0" smtClean="0"/>
              <a:t> turbines (Lift Device) and </a:t>
            </a:r>
            <a:r>
              <a:rPr lang="en-US" sz="2400" dirty="0" err="1" smtClean="0"/>
              <a:t>Savonius</a:t>
            </a:r>
            <a:r>
              <a:rPr lang="en-US" sz="2400" dirty="0" smtClean="0"/>
              <a:t> turbines (Drag Device). Neither type is in wide use today.</a:t>
            </a:r>
            <a:endParaRPr lang="en-US" sz="2400" dirty="0"/>
          </a:p>
        </p:txBody>
      </p:sp>
    </p:spTree>
    <p:extLst>
      <p:ext uri="{BB962C8B-B14F-4D97-AF65-F5344CB8AC3E}">
        <p14:creationId xmlns:p14="http://schemas.microsoft.com/office/powerpoint/2010/main" val="604967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9709" y="1055592"/>
            <a:ext cx="8825346" cy="4524315"/>
          </a:xfrm>
          <a:prstGeom prst="rect">
            <a:avLst/>
          </a:prstGeom>
        </p:spPr>
        <p:txBody>
          <a:bodyPr wrap="square">
            <a:spAutoFit/>
          </a:bodyPr>
          <a:lstStyle/>
          <a:p>
            <a:pPr algn="ctr"/>
            <a:r>
              <a:rPr lang="en-US" sz="2400" dirty="0" smtClean="0">
                <a:latin typeface="Arial" panose="020B0604020202020204" pitchFamily="34" charset="0"/>
                <a:cs typeface="Arial" panose="020B0604020202020204" pitchFamily="34" charset="0"/>
              </a:rPr>
              <a:t>WIND ENERGY</a:t>
            </a:r>
          </a:p>
          <a:p>
            <a:r>
              <a:rPr lang="en-US" sz="2400" dirty="0" smtClean="0">
                <a:latin typeface="Arial" panose="020B0604020202020204" pitchFamily="34" charset="0"/>
                <a:cs typeface="Arial" panose="020B0604020202020204" pitchFamily="34" charset="0"/>
              </a:rPr>
              <a:t>Wind energy is produced by the movement of air (wind) and converted into power for human use. Wind has been used as a source of energy for more than a thousand years, but was replaced by fossil fuels for much of the 20th century. Today, wind is making a comeback as a source of electricity and power.</a:t>
            </a: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WIND ENERGY CONVERSION SYSTEM</a:t>
            </a:r>
          </a:p>
          <a:p>
            <a:r>
              <a:rPr lang="en-US" sz="2400" dirty="0" smtClean="0">
                <a:latin typeface="Arial" panose="020B0604020202020204" pitchFamily="34" charset="0"/>
                <a:cs typeface="Arial" panose="020B0604020202020204" pitchFamily="34" charset="0"/>
              </a:rPr>
              <a:t>An apparatus for converting the kinetic energy available in the wind to mechanical energy that can be used to power machinery (grain mills, water pumps, </a:t>
            </a:r>
            <a:r>
              <a:rPr lang="en-US" sz="2400" dirty="0" err="1" smtClean="0">
                <a:latin typeface="Arial" panose="020B0604020202020204" pitchFamily="34" charset="0"/>
                <a:cs typeface="Arial" panose="020B0604020202020204" pitchFamily="34" charset="0"/>
              </a:rPr>
              <a:t>etc</a:t>
            </a:r>
            <a:r>
              <a:rPr lang="en-US" sz="2400" dirty="0" smtClean="0">
                <a:latin typeface="Arial" panose="020B0604020202020204" pitchFamily="34" charset="0"/>
                <a:cs typeface="Arial" panose="020B0604020202020204" pitchFamily="34" charset="0"/>
              </a:rPr>
              <a:t>) and/or to operate an electrical generator.</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45755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9818" y="775855"/>
            <a:ext cx="7813964" cy="5195454"/>
          </a:xfrm>
          <a:prstGeom prst="rect">
            <a:avLst/>
          </a:prstGeom>
        </p:spPr>
      </p:pic>
    </p:spTree>
    <p:extLst>
      <p:ext uri="{BB962C8B-B14F-4D97-AF65-F5344CB8AC3E}">
        <p14:creationId xmlns:p14="http://schemas.microsoft.com/office/powerpoint/2010/main" val="2585820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32690"/>
            <a:ext cx="8908473" cy="4893647"/>
          </a:xfrm>
          <a:prstGeom prst="rect">
            <a:avLst/>
          </a:prstGeom>
        </p:spPr>
        <p:txBody>
          <a:bodyPr wrap="square">
            <a:spAutoFit/>
          </a:bodyPr>
          <a:lstStyle/>
          <a:p>
            <a:r>
              <a:rPr lang="en-US" sz="2400" dirty="0" smtClean="0"/>
              <a:t>The basic theoretical advantages of a vertical axis machine are:</a:t>
            </a:r>
          </a:p>
          <a:p>
            <a:r>
              <a:rPr lang="en-US" sz="2400" dirty="0" smtClean="0"/>
              <a:t> The generator, gearbox etc. may be placed on the ground, and a tower is not essential for the machine</a:t>
            </a:r>
          </a:p>
          <a:p>
            <a:r>
              <a:rPr lang="en-US" sz="2400" dirty="0" smtClean="0"/>
              <a:t> A yaw mechanism isn't needed to turn the rotor against the wind</a:t>
            </a:r>
          </a:p>
          <a:p>
            <a:endParaRPr lang="en-US" sz="2400" dirty="0" smtClean="0"/>
          </a:p>
          <a:p>
            <a:r>
              <a:rPr lang="en-US" sz="2400" dirty="0" smtClean="0"/>
              <a:t>The basic disadvantages are:</a:t>
            </a:r>
          </a:p>
          <a:p>
            <a:r>
              <a:rPr lang="en-US" sz="2400" dirty="0" smtClean="0"/>
              <a:t> Wind speeds are very low close to ground level, so although a tower isn't essential, the wind speeds will be very low on the lower part of the rotor</a:t>
            </a:r>
          </a:p>
          <a:p>
            <a:r>
              <a:rPr lang="en-US" sz="2400" dirty="0" smtClean="0"/>
              <a:t> The overall efficiency of the vertical axis machines is not impressive</a:t>
            </a:r>
          </a:p>
        </p:txBody>
      </p:sp>
    </p:spTree>
    <p:extLst>
      <p:ext uri="{BB962C8B-B14F-4D97-AF65-F5344CB8AC3E}">
        <p14:creationId xmlns:p14="http://schemas.microsoft.com/office/powerpoint/2010/main" val="7295123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083531"/>
            <a:ext cx="9005455" cy="4154984"/>
          </a:xfrm>
          <a:prstGeom prst="rect">
            <a:avLst/>
          </a:prstGeom>
        </p:spPr>
        <p:txBody>
          <a:bodyPr wrap="square">
            <a:spAutoFit/>
          </a:bodyPr>
          <a:lstStyle/>
          <a:p>
            <a:pPr marL="342900" indent="-342900">
              <a:buFont typeface="Courier New" panose="02070309020205020404" pitchFamily="49" charset="0"/>
              <a:buChar char="o"/>
            </a:pPr>
            <a:r>
              <a:rPr lang="en-US" sz="2400" dirty="0" smtClean="0"/>
              <a:t>The machine is not self-starting, i.e. a </a:t>
            </a:r>
            <a:r>
              <a:rPr lang="en-US" sz="2400" dirty="0" err="1" smtClean="0"/>
              <a:t>Darrieus</a:t>
            </a:r>
            <a:r>
              <a:rPr lang="en-US" sz="2400" dirty="0" smtClean="0"/>
              <a:t> machine needs a "push" before it will start. This is only a minor inconvenience for a grid-connected turbine, however, since the generator may be used as a motor drawing current from the grid to </a:t>
            </a:r>
            <a:r>
              <a:rPr lang="en-US" sz="2400" dirty="0" err="1" smtClean="0"/>
              <a:t>to</a:t>
            </a:r>
            <a:r>
              <a:rPr lang="en-US" sz="2400" dirty="0" smtClean="0"/>
              <a:t> start the machine</a:t>
            </a:r>
          </a:p>
          <a:p>
            <a:pPr marL="342900" indent="-342900">
              <a:buFont typeface="Courier New" panose="02070309020205020404" pitchFamily="49" charset="0"/>
              <a:buChar char="o"/>
            </a:pPr>
            <a:r>
              <a:rPr lang="en-US" sz="2400" dirty="0" smtClean="0"/>
              <a:t>The machine may need guy wires to hold it up, but guy wires are impractical in heavily farmed areas</a:t>
            </a:r>
          </a:p>
          <a:p>
            <a:pPr marL="342900" indent="-342900">
              <a:buFont typeface="Courier New" panose="02070309020205020404" pitchFamily="49" charset="0"/>
              <a:buChar char="o"/>
            </a:pPr>
            <a:r>
              <a:rPr lang="en-US" sz="2400" dirty="0" smtClean="0"/>
              <a:t>Replacing the main bearing for the rotor necessitates removing the rotor on both a horizontal and a vertical axis machine. In the case of the latter, it means tearing the whole machine down.</a:t>
            </a:r>
          </a:p>
        </p:txBody>
      </p:sp>
    </p:spTree>
    <p:extLst>
      <p:ext uri="{BB962C8B-B14F-4D97-AF65-F5344CB8AC3E}">
        <p14:creationId xmlns:p14="http://schemas.microsoft.com/office/powerpoint/2010/main" val="39583049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71053" y="445899"/>
                <a:ext cx="9393383" cy="5936753"/>
              </a:xfrm>
              <a:prstGeom prst="rect">
                <a:avLst/>
              </a:prstGeom>
            </p:spPr>
            <p:txBody>
              <a:bodyPr wrap="square">
                <a:spAutoFit/>
              </a:bodyPr>
              <a:lstStyle/>
              <a:p>
                <a:pPr algn="ctr"/>
                <a:r>
                  <a:rPr lang="en-US" sz="2400" dirty="0" smtClean="0"/>
                  <a:t>POWER COEFFICIENT, BETZ COEFFICIENT BY MOMENTUM THEORY</a:t>
                </a:r>
              </a:p>
              <a:p>
                <a:pPr algn="ctr"/>
                <a:endParaRPr lang="en-US" sz="2400" dirty="0" smtClean="0"/>
              </a:p>
              <a:p>
                <a:pPr algn="ctr"/>
                <a:r>
                  <a:rPr lang="en-US" sz="2400" dirty="0" smtClean="0"/>
                  <a:t>Available Wind Energy</a:t>
                </a:r>
              </a:p>
              <a:p>
                <a:r>
                  <a:rPr lang="en-US" sz="2400" dirty="0" smtClean="0"/>
                  <a:t>The kinetic energy of a stream of air:</a:t>
                </a:r>
              </a:p>
              <a:p>
                <a:r>
                  <a:rPr lang="en-US" sz="2400" dirty="0"/>
                  <a:t> </a:t>
                </a:r>
                <a:r>
                  <a:rPr lang="en-US" sz="2400" dirty="0" smtClean="0"/>
                  <a:t>                                  E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oMath>
                </a14:m>
                <a:r>
                  <a:rPr lang="en-US" sz="2400" dirty="0" smtClean="0"/>
                  <a:t> m</a:t>
                </a:r>
                <a14:m>
                  <m:oMath xmlns:m="http://schemas.openxmlformats.org/officeDocument/2006/math">
                    <m:sSup>
                      <m:sSupPr>
                        <m:ctrlPr>
                          <a:rPr lang="en-US" sz="2400" i="1" dirty="0" smtClean="0">
                            <a:latin typeface="Cambria Math" panose="02040503050406030204" pitchFamily="18" charset="0"/>
                          </a:rPr>
                        </m:ctrlPr>
                      </m:sSupPr>
                      <m:e>
                        <m:r>
                          <a:rPr lang="en-US" sz="2400" b="0" i="1" dirty="0" smtClean="0">
                            <a:latin typeface="Cambria Math" panose="02040503050406030204" pitchFamily="18" charset="0"/>
                          </a:rPr>
                          <m:t>𝑉</m:t>
                        </m:r>
                      </m:e>
                      <m:sup>
                        <m:r>
                          <a:rPr lang="en-US" sz="2400" b="0" i="1" dirty="0" smtClean="0">
                            <a:latin typeface="Cambria Math" panose="02040503050406030204" pitchFamily="18" charset="0"/>
                          </a:rPr>
                          <m:t>2</m:t>
                        </m:r>
                      </m:sup>
                    </m:sSup>
                  </m:oMath>
                </a14:m>
                <a:r>
                  <a:rPr lang="en-US" sz="2400" dirty="0" smtClean="0"/>
                  <a:t>   </a:t>
                </a:r>
              </a:p>
              <a:p>
                <a:endParaRPr lang="en-US" sz="2400" dirty="0" smtClean="0"/>
              </a:p>
              <a:p>
                <a:r>
                  <a:rPr lang="en-US" sz="2400" dirty="0" smtClean="0"/>
                  <a:t>                                Available Wind Power</a:t>
                </a:r>
              </a:p>
              <a:p>
                <a:r>
                  <a:rPr lang="en-US" sz="2400" dirty="0" smtClean="0"/>
                  <a:t>Power is the energy per unit time and expressed</a:t>
                </a:r>
              </a:p>
              <a:p>
                <a:r>
                  <a:rPr lang="en-US" sz="2400" dirty="0" smtClean="0"/>
                  <a:t>                                   P = </a:t>
                </a:r>
                <a:r>
                  <a:rPr lang="en-US" sz="2400" dirty="0" err="1" smtClean="0"/>
                  <a:t>dE</a:t>
                </a:r>
                <a:r>
                  <a:rPr lang="en-US" sz="2400" dirty="0" smtClean="0"/>
                  <a:t>/</a:t>
                </a:r>
                <a:r>
                  <a:rPr lang="en-US" sz="2400" dirty="0" err="1" smtClean="0"/>
                  <a:t>dt</a:t>
                </a:r>
                <a:endParaRPr lang="en-US" sz="2400" dirty="0" smtClean="0"/>
              </a:p>
              <a:p>
                <a:r>
                  <a:rPr lang="en-US" sz="2400" dirty="0"/>
                  <a:t> </a:t>
                </a:r>
                <a:r>
                  <a:rPr lang="en-US" sz="2400" dirty="0" smtClean="0"/>
                  <a:t>                                  P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 </m:t>
                        </m:r>
                        <m:r>
                          <a:rPr lang="en-US" sz="2400" i="1" smtClean="0">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rPr>
                          <m:t>𝑎</m:t>
                        </m:r>
                      </m:sub>
                    </m:sSub>
                  </m:oMath>
                </a14:m>
                <a:r>
                  <a:rPr lang="en-US" sz="2400" dirty="0" smtClean="0"/>
                  <a:t> </a:t>
                </a:r>
                <a14:m>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𝐴</m:t>
                        </m:r>
                      </m:e>
                      <m:sub>
                        <m:r>
                          <a:rPr lang="en-US" sz="2400" b="0" i="1" dirty="0" smtClean="0">
                            <a:latin typeface="Cambria Math" panose="02040503050406030204" pitchFamily="18" charset="0"/>
                          </a:rPr>
                          <m:t>𝑇</m:t>
                        </m:r>
                      </m:sub>
                    </m:sSub>
                    <m:r>
                      <a:rPr lang="en-US" sz="2400" b="0" i="0" dirty="0" smtClean="0">
                        <a:latin typeface="Cambria Math" panose="02040503050406030204" pitchFamily="18" charset="0"/>
                      </a:rPr>
                      <m:t> </m:t>
                    </m:r>
                    <m:sSup>
                      <m:sSupPr>
                        <m:ctrlPr>
                          <a:rPr lang="en-US" sz="2400" b="0" i="1" dirty="0" smtClean="0">
                            <a:latin typeface="Cambria Math" panose="02040503050406030204" pitchFamily="18" charset="0"/>
                          </a:rPr>
                        </m:ctrlPr>
                      </m:sSupPr>
                      <m:e>
                        <m:r>
                          <a:rPr lang="en-US" sz="2400" b="0" i="1" dirty="0" smtClean="0">
                            <a:latin typeface="Cambria Math" panose="02040503050406030204" pitchFamily="18" charset="0"/>
                          </a:rPr>
                          <m:t>𝑉</m:t>
                        </m:r>
                      </m:e>
                      <m:sup>
                        <m:r>
                          <a:rPr lang="en-US" sz="2400" b="0" i="1" dirty="0" smtClean="0">
                            <a:latin typeface="Cambria Math" panose="02040503050406030204" pitchFamily="18" charset="0"/>
                          </a:rPr>
                          <m:t>3</m:t>
                        </m:r>
                      </m:sup>
                    </m:sSup>
                  </m:oMath>
                </a14:m>
                <a:endParaRPr lang="en-US" sz="2400" dirty="0" smtClean="0"/>
              </a:p>
              <a:p>
                <a:endParaRPr lang="en-US" sz="2400" dirty="0" smtClean="0"/>
              </a:p>
              <a:p>
                <a:r>
                  <a:rPr lang="en-US" sz="2400" dirty="0" smtClean="0"/>
                  <a:t>                                Power Co-efficient</a:t>
                </a:r>
              </a:p>
              <a:p>
                <a:r>
                  <a:rPr lang="en-US" sz="2400" dirty="0" smtClean="0"/>
                  <a:t>The efficiency is the ratio of actual power developed by wind turbine rotor to the available wind</a:t>
                </a:r>
              </a:p>
              <a:p>
                <a:r>
                  <a:rPr lang="en-US" sz="2400" dirty="0" smtClean="0"/>
                  <a:t>power. It is also defined as power coefficient and expressed as</a:t>
                </a:r>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471053" y="445899"/>
                <a:ext cx="9393383" cy="5936753"/>
              </a:xfrm>
              <a:prstGeom prst="rect">
                <a:avLst/>
              </a:prstGeom>
              <a:blipFill>
                <a:blip r:embed="rId2"/>
                <a:stretch>
                  <a:fillRect l="-973" t="-821" b="-1335"/>
                </a:stretch>
              </a:blipFill>
            </p:spPr>
            <p:txBody>
              <a:bodyPr/>
              <a:lstStyle/>
              <a:p>
                <a:r>
                  <a:rPr lang="en-US">
                    <a:noFill/>
                  </a:rPr>
                  <a:t> </a:t>
                </a:r>
              </a:p>
            </p:txBody>
          </p:sp>
        </mc:Fallback>
      </mc:AlternateContent>
    </p:spTree>
    <p:extLst>
      <p:ext uri="{BB962C8B-B14F-4D97-AF65-F5344CB8AC3E}">
        <p14:creationId xmlns:p14="http://schemas.microsoft.com/office/powerpoint/2010/main" val="27277267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512618" y="612062"/>
                <a:ext cx="9227127" cy="5124416"/>
              </a:xfrm>
              <a:prstGeom prst="rect">
                <a:avLst/>
              </a:prstGeom>
            </p:spPr>
            <p:txBody>
              <a:bodyPr wrap="square">
                <a:spAutoFit/>
              </a:bodyPr>
              <a:lstStyle/>
              <a:p>
                <a:r>
                  <a:rPr lang="en-US" sz="2400" dirty="0" smtClean="0"/>
                  <a:t>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𝑝</m:t>
                        </m:r>
                      </m:sub>
                    </m:sSub>
                  </m:oMath>
                </a14:m>
                <a:r>
                  <a:rPr lang="en-US" sz="2400" dirty="0" smtClean="0"/>
                  <a:t> = </a:t>
                </a:r>
                <a14:m>
                  <m:oMath xmlns:m="http://schemas.openxmlformats.org/officeDocument/2006/math">
                    <m:f>
                      <m:fPr>
                        <m:ctrlPr>
                          <a:rPr lang="en-US" sz="2400" i="1" smtClean="0">
                            <a:latin typeface="Cambria Math" panose="02040503050406030204" pitchFamily="18" charset="0"/>
                          </a:rPr>
                        </m:ctrlPr>
                      </m:fPr>
                      <m:num>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𝑇</m:t>
                            </m:r>
                          </m:sub>
                        </m:sSub>
                      </m:num>
                      <m:den>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 </m:t>
                            </m:r>
                            <m:r>
                              <a:rPr lang="en-US" sz="2400" i="1" smtClean="0">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rPr>
                              <m:t>𝑎</m:t>
                            </m:r>
                          </m:sub>
                        </m:sSub>
                        <m:r>
                          <m:rPr>
                            <m:nor/>
                          </m:rPr>
                          <a:rPr lang="en-US" sz="2400" dirty="0" smtClean="0"/>
                          <m:t> </m:t>
                        </m:r>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𝐴</m:t>
                            </m:r>
                          </m:e>
                          <m:sub>
                            <m:r>
                              <a:rPr lang="en-US" sz="2400" b="0" i="1" dirty="0" smtClean="0">
                                <a:latin typeface="Cambria Math" panose="02040503050406030204" pitchFamily="18" charset="0"/>
                              </a:rPr>
                              <m:t>𝑇</m:t>
                            </m:r>
                          </m:sub>
                        </m:sSub>
                        <m:r>
                          <a:rPr lang="en-US" sz="2400" b="0" i="0" dirty="0" smtClean="0">
                            <a:latin typeface="Cambria Math" panose="02040503050406030204" pitchFamily="18" charset="0"/>
                          </a:rPr>
                          <m:t> </m:t>
                        </m:r>
                        <m:sSup>
                          <m:sSupPr>
                            <m:ctrlPr>
                              <a:rPr lang="en-US" sz="2400" b="0" i="1" dirty="0" smtClean="0">
                                <a:latin typeface="Cambria Math" panose="02040503050406030204" pitchFamily="18" charset="0"/>
                              </a:rPr>
                            </m:ctrlPr>
                          </m:sSupPr>
                          <m:e>
                            <m:r>
                              <a:rPr lang="en-US" sz="2400" b="0" i="1" dirty="0" smtClean="0">
                                <a:latin typeface="Cambria Math" panose="02040503050406030204" pitchFamily="18" charset="0"/>
                              </a:rPr>
                              <m:t>𝑉</m:t>
                            </m:r>
                          </m:e>
                          <m:sup>
                            <m:r>
                              <a:rPr lang="en-US" sz="2400" b="0" i="1" dirty="0" smtClean="0">
                                <a:latin typeface="Cambria Math" panose="02040503050406030204" pitchFamily="18" charset="0"/>
                              </a:rPr>
                              <m:t>3</m:t>
                            </m:r>
                          </m:sup>
                        </m:sSup>
                      </m:den>
                    </m:f>
                  </m:oMath>
                </a14:m>
                <a:endParaRPr lang="en-US" sz="2400" dirty="0"/>
              </a:p>
              <a:p>
                <a:r>
                  <a:rPr lang="en-US" sz="2400" dirty="0" smtClean="0"/>
                  <a:t>The power coefficient or the power picked up by the wind turbine rotor is influenced by many factors:</a:t>
                </a:r>
              </a:p>
              <a:p>
                <a:r>
                  <a:rPr lang="en-US" sz="2400" dirty="0" smtClean="0"/>
                  <a:t>- profile of the rotor blade</a:t>
                </a:r>
              </a:p>
              <a:p>
                <a:r>
                  <a:rPr lang="en-US" sz="2400" dirty="0" smtClean="0"/>
                  <a:t>- number of blades</a:t>
                </a:r>
              </a:p>
              <a:p>
                <a:pPr marL="342900" indent="-342900">
                  <a:buFontTx/>
                  <a:buChar char="-"/>
                </a:pPr>
                <a:r>
                  <a:rPr lang="en-US" sz="2400" dirty="0" smtClean="0"/>
                  <a:t>blade arrangement</a:t>
                </a:r>
              </a:p>
              <a:p>
                <a:endParaRPr lang="en-US" sz="2400" dirty="0" smtClean="0"/>
              </a:p>
              <a:p>
                <a:r>
                  <a:rPr lang="en-US" sz="2400" dirty="0"/>
                  <a:t> </a:t>
                </a:r>
                <a:r>
                  <a:rPr lang="en-US" sz="2400" dirty="0" smtClean="0"/>
                  <a:t>                                  Torque Co-efficient</a:t>
                </a:r>
              </a:p>
              <a:p>
                <a:r>
                  <a:rPr lang="en-US" sz="2400" dirty="0" smtClean="0"/>
                  <a:t>The thrust force developed by the rotor is</a:t>
                </a:r>
              </a:p>
              <a:p>
                <a:r>
                  <a:rPr lang="en-US" sz="2400" dirty="0"/>
                  <a:t> </a:t>
                </a:r>
                <a:r>
                  <a:rPr lang="en-US" sz="2400" dirty="0" smtClean="0"/>
                  <a:t>                                   F = </a:t>
                </a:r>
                <a14:m>
                  <m:oMath xmlns:m="http://schemas.openxmlformats.org/officeDocument/2006/math">
                    <m:f>
                      <m:fPr>
                        <m:ctrlPr>
                          <a:rPr lang="en-US" sz="2400" i="1">
                            <a:solidFill>
                              <a:prstClr val="white"/>
                            </a:solidFill>
                            <a:latin typeface="Cambria Math" panose="02040503050406030204" pitchFamily="18" charset="0"/>
                          </a:rPr>
                        </m:ctrlPr>
                      </m:fPr>
                      <m:num>
                        <m:r>
                          <a:rPr lang="en-US" sz="2400" i="1">
                            <a:solidFill>
                              <a:prstClr val="white"/>
                            </a:solidFill>
                            <a:latin typeface="Cambria Math" panose="02040503050406030204" pitchFamily="18" charset="0"/>
                          </a:rPr>
                          <m:t>1</m:t>
                        </m:r>
                      </m:num>
                      <m:den>
                        <m:r>
                          <a:rPr lang="en-US" sz="2400" i="1">
                            <a:solidFill>
                              <a:prstClr val="white"/>
                            </a:solidFill>
                            <a:latin typeface="Cambria Math" panose="02040503050406030204" pitchFamily="18" charset="0"/>
                          </a:rPr>
                          <m:t>2</m:t>
                        </m:r>
                      </m:den>
                    </m:f>
                    <m:sSub>
                      <m:sSubPr>
                        <m:ctrlPr>
                          <a:rPr lang="en-US" sz="2400" i="1">
                            <a:solidFill>
                              <a:prstClr val="white"/>
                            </a:solidFill>
                            <a:latin typeface="Cambria Math" panose="02040503050406030204" pitchFamily="18" charset="0"/>
                          </a:rPr>
                        </m:ctrlPr>
                      </m:sSubPr>
                      <m:e>
                        <m:r>
                          <a:rPr lang="en-US" sz="2400" i="1">
                            <a:solidFill>
                              <a:prstClr val="white"/>
                            </a:solidFill>
                            <a:latin typeface="Cambria Math" panose="02040503050406030204" pitchFamily="18" charset="0"/>
                          </a:rPr>
                          <m:t> </m:t>
                        </m:r>
                        <m:r>
                          <a:rPr lang="en-US" sz="2400" i="1">
                            <a:solidFill>
                              <a:prstClr val="white"/>
                            </a:solidFill>
                            <a:latin typeface="Cambria Math" panose="02040503050406030204" pitchFamily="18" charset="0"/>
                            <a:ea typeface="Cambria Math" panose="02040503050406030204" pitchFamily="18" charset="0"/>
                          </a:rPr>
                          <m:t>𝜌</m:t>
                        </m:r>
                      </m:e>
                      <m:sub>
                        <m:r>
                          <a:rPr lang="en-US" sz="2400" i="1">
                            <a:solidFill>
                              <a:prstClr val="white"/>
                            </a:solidFill>
                            <a:latin typeface="Cambria Math" panose="02040503050406030204" pitchFamily="18" charset="0"/>
                          </a:rPr>
                          <m:t>𝑎</m:t>
                        </m:r>
                      </m:sub>
                    </m:sSub>
                  </m:oMath>
                </a14:m>
                <a:r>
                  <a:rPr lang="en-US" sz="2400" dirty="0">
                    <a:solidFill>
                      <a:prstClr val="white"/>
                    </a:solidFill>
                  </a:rPr>
                  <a:t> </a:t>
                </a:r>
                <a14:m>
                  <m:oMath xmlns:m="http://schemas.openxmlformats.org/officeDocument/2006/math">
                    <m:sSub>
                      <m:sSubPr>
                        <m:ctrlPr>
                          <a:rPr lang="en-US" sz="2400" i="1" dirty="0">
                            <a:solidFill>
                              <a:prstClr val="white"/>
                            </a:solidFill>
                            <a:latin typeface="Cambria Math" panose="02040503050406030204" pitchFamily="18" charset="0"/>
                          </a:rPr>
                        </m:ctrlPr>
                      </m:sSubPr>
                      <m:e>
                        <m:r>
                          <a:rPr lang="en-US" sz="2400" i="1" dirty="0">
                            <a:solidFill>
                              <a:prstClr val="white"/>
                            </a:solidFill>
                            <a:latin typeface="Cambria Math" panose="02040503050406030204" pitchFamily="18" charset="0"/>
                          </a:rPr>
                          <m:t>𝐴</m:t>
                        </m:r>
                      </m:e>
                      <m:sub>
                        <m:r>
                          <a:rPr lang="en-US" sz="2400" i="1" dirty="0">
                            <a:solidFill>
                              <a:prstClr val="white"/>
                            </a:solidFill>
                            <a:latin typeface="Cambria Math" panose="02040503050406030204" pitchFamily="18" charset="0"/>
                          </a:rPr>
                          <m:t>𝑇</m:t>
                        </m:r>
                      </m:sub>
                    </m:sSub>
                    <m:r>
                      <a:rPr lang="en-US" sz="2400" b="0" i="1" dirty="0" smtClean="0">
                        <a:solidFill>
                          <a:prstClr val="white"/>
                        </a:solidFill>
                        <a:latin typeface="Cambria Math" panose="02040503050406030204" pitchFamily="18" charset="0"/>
                      </a:rPr>
                      <m:t> </m:t>
                    </m:r>
                    <m:sSup>
                      <m:sSupPr>
                        <m:ctrlPr>
                          <a:rPr lang="en-US" sz="2400" b="0" i="1" dirty="0" smtClean="0">
                            <a:solidFill>
                              <a:prstClr val="white"/>
                            </a:solidFill>
                            <a:latin typeface="Cambria Math" panose="02040503050406030204" pitchFamily="18" charset="0"/>
                          </a:rPr>
                        </m:ctrlPr>
                      </m:sSupPr>
                      <m:e>
                        <m:r>
                          <a:rPr lang="en-US" sz="2400" b="0" i="1" dirty="0" smtClean="0">
                            <a:solidFill>
                              <a:prstClr val="white"/>
                            </a:solidFill>
                            <a:latin typeface="Cambria Math" panose="02040503050406030204" pitchFamily="18" charset="0"/>
                          </a:rPr>
                          <m:t>𝑉</m:t>
                        </m:r>
                      </m:e>
                      <m:sup>
                        <m:r>
                          <a:rPr lang="en-US" sz="2400" b="0" i="1" dirty="0" smtClean="0">
                            <a:solidFill>
                              <a:prstClr val="white"/>
                            </a:solidFill>
                            <a:latin typeface="Cambria Math" panose="02040503050406030204" pitchFamily="18" charset="0"/>
                          </a:rPr>
                          <m:t>2</m:t>
                        </m:r>
                      </m:sup>
                    </m:sSup>
                  </m:oMath>
                </a14:m>
                <a:endParaRPr lang="en-US" sz="2400" dirty="0" smtClean="0"/>
              </a:p>
              <a:p>
                <a:r>
                  <a:rPr lang="en-US" sz="2400" dirty="0" smtClean="0"/>
                  <a:t>The rotor torque is</a:t>
                </a:r>
              </a:p>
              <a:p>
                <a:r>
                  <a:rPr lang="en-US" sz="2400" dirty="0"/>
                  <a:t> </a:t>
                </a:r>
                <a:r>
                  <a:rPr lang="en-US" sz="2400" dirty="0" smtClean="0"/>
                  <a:t>                                   T = </a:t>
                </a:r>
                <a14:m>
                  <m:oMath xmlns:m="http://schemas.openxmlformats.org/officeDocument/2006/math">
                    <m:f>
                      <m:fPr>
                        <m:ctrlPr>
                          <a:rPr lang="en-US" sz="2400" i="1">
                            <a:solidFill>
                              <a:prstClr val="white"/>
                            </a:solidFill>
                            <a:latin typeface="Cambria Math" panose="02040503050406030204" pitchFamily="18" charset="0"/>
                          </a:rPr>
                        </m:ctrlPr>
                      </m:fPr>
                      <m:num>
                        <m:r>
                          <a:rPr lang="en-US" sz="2400" i="1">
                            <a:solidFill>
                              <a:prstClr val="white"/>
                            </a:solidFill>
                            <a:latin typeface="Cambria Math" panose="02040503050406030204" pitchFamily="18" charset="0"/>
                          </a:rPr>
                          <m:t>1</m:t>
                        </m:r>
                      </m:num>
                      <m:den>
                        <m:r>
                          <a:rPr lang="en-US" sz="2400" i="1">
                            <a:solidFill>
                              <a:prstClr val="white"/>
                            </a:solidFill>
                            <a:latin typeface="Cambria Math" panose="02040503050406030204" pitchFamily="18" charset="0"/>
                          </a:rPr>
                          <m:t>2</m:t>
                        </m:r>
                      </m:den>
                    </m:f>
                    <m:sSub>
                      <m:sSubPr>
                        <m:ctrlPr>
                          <a:rPr lang="en-US" sz="2400" i="1">
                            <a:solidFill>
                              <a:prstClr val="white"/>
                            </a:solidFill>
                            <a:latin typeface="Cambria Math" panose="02040503050406030204" pitchFamily="18" charset="0"/>
                          </a:rPr>
                        </m:ctrlPr>
                      </m:sSubPr>
                      <m:e>
                        <m:r>
                          <a:rPr lang="en-US" sz="2400" i="1">
                            <a:solidFill>
                              <a:prstClr val="white"/>
                            </a:solidFill>
                            <a:latin typeface="Cambria Math" panose="02040503050406030204" pitchFamily="18" charset="0"/>
                          </a:rPr>
                          <m:t> </m:t>
                        </m:r>
                        <m:r>
                          <a:rPr lang="en-US" sz="2400" i="1">
                            <a:solidFill>
                              <a:prstClr val="white"/>
                            </a:solidFill>
                            <a:latin typeface="Cambria Math" panose="02040503050406030204" pitchFamily="18" charset="0"/>
                            <a:ea typeface="Cambria Math" panose="02040503050406030204" pitchFamily="18" charset="0"/>
                          </a:rPr>
                          <m:t>𝜌</m:t>
                        </m:r>
                      </m:e>
                      <m:sub>
                        <m:r>
                          <a:rPr lang="en-US" sz="2400" i="1">
                            <a:solidFill>
                              <a:prstClr val="white"/>
                            </a:solidFill>
                            <a:latin typeface="Cambria Math" panose="02040503050406030204" pitchFamily="18" charset="0"/>
                          </a:rPr>
                          <m:t>𝑎</m:t>
                        </m:r>
                      </m:sub>
                    </m:sSub>
                  </m:oMath>
                </a14:m>
                <a:r>
                  <a:rPr lang="en-US" sz="2400" dirty="0">
                    <a:solidFill>
                      <a:prstClr val="white"/>
                    </a:solidFill>
                  </a:rPr>
                  <a:t> </a:t>
                </a:r>
                <a14:m>
                  <m:oMath xmlns:m="http://schemas.openxmlformats.org/officeDocument/2006/math">
                    <m:sSub>
                      <m:sSubPr>
                        <m:ctrlPr>
                          <a:rPr lang="en-US" sz="2400" i="1" dirty="0">
                            <a:solidFill>
                              <a:prstClr val="white"/>
                            </a:solidFill>
                            <a:latin typeface="Cambria Math" panose="02040503050406030204" pitchFamily="18" charset="0"/>
                          </a:rPr>
                        </m:ctrlPr>
                      </m:sSubPr>
                      <m:e>
                        <m:r>
                          <a:rPr lang="en-US" sz="2400" i="1" dirty="0">
                            <a:solidFill>
                              <a:prstClr val="white"/>
                            </a:solidFill>
                            <a:latin typeface="Cambria Math" panose="02040503050406030204" pitchFamily="18" charset="0"/>
                          </a:rPr>
                          <m:t>𝐴</m:t>
                        </m:r>
                      </m:e>
                      <m:sub>
                        <m:r>
                          <a:rPr lang="en-US" sz="2400" i="1" dirty="0">
                            <a:solidFill>
                              <a:prstClr val="white"/>
                            </a:solidFill>
                            <a:latin typeface="Cambria Math" panose="02040503050406030204" pitchFamily="18" charset="0"/>
                          </a:rPr>
                          <m:t>𝑇</m:t>
                        </m:r>
                      </m:sub>
                    </m:sSub>
                    <m:r>
                      <a:rPr lang="en-US" sz="2400" i="1" dirty="0">
                        <a:solidFill>
                          <a:prstClr val="white"/>
                        </a:solidFill>
                        <a:latin typeface="Cambria Math" panose="02040503050406030204" pitchFamily="18" charset="0"/>
                      </a:rPr>
                      <m:t> </m:t>
                    </m:r>
                    <m:sSup>
                      <m:sSupPr>
                        <m:ctrlPr>
                          <a:rPr lang="en-US" sz="2400" i="1" dirty="0">
                            <a:solidFill>
                              <a:prstClr val="white"/>
                            </a:solidFill>
                            <a:latin typeface="Cambria Math" panose="02040503050406030204" pitchFamily="18" charset="0"/>
                          </a:rPr>
                        </m:ctrlPr>
                      </m:sSupPr>
                      <m:e>
                        <m:r>
                          <a:rPr lang="en-US" sz="2400" i="1" dirty="0">
                            <a:solidFill>
                              <a:prstClr val="white"/>
                            </a:solidFill>
                            <a:latin typeface="Cambria Math" panose="02040503050406030204" pitchFamily="18" charset="0"/>
                          </a:rPr>
                          <m:t>𝑉</m:t>
                        </m:r>
                      </m:e>
                      <m:sup>
                        <m:r>
                          <a:rPr lang="en-US" sz="2400" i="1" dirty="0">
                            <a:solidFill>
                              <a:prstClr val="white"/>
                            </a:solidFill>
                            <a:latin typeface="Cambria Math" panose="02040503050406030204" pitchFamily="18" charset="0"/>
                          </a:rPr>
                          <m:t>2</m:t>
                        </m:r>
                      </m:sup>
                    </m:sSup>
                  </m:oMath>
                </a14:m>
                <a:r>
                  <a:rPr lang="en-US" sz="2400" dirty="0" smtClean="0"/>
                  <a:t> R</a:t>
                </a:r>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512618" y="612062"/>
                <a:ext cx="9227127" cy="5124416"/>
              </a:xfrm>
              <a:prstGeom prst="rect">
                <a:avLst/>
              </a:prstGeom>
              <a:blipFill>
                <a:blip r:embed="rId2"/>
                <a:stretch>
                  <a:fillRect l="-991"/>
                </a:stretch>
              </a:blipFill>
            </p:spPr>
            <p:txBody>
              <a:bodyPr/>
              <a:lstStyle/>
              <a:p>
                <a:r>
                  <a:rPr lang="en-US">
                    <a:noFill/>
                  </a:rPr>
                  <a:t> </a:t>
                </a:r>
              </a:p>
            </p:txBody>
          </p:sp>
        </mc:Fallback>
      </mc:AlternateContent>
    </p:spTree>
    <p:extLst>
      <p:ext uri="{BB962C8B-B14F-4D97-AF65-F5344CB8AC3E}">
        <p14:creationId xmlns:p14="http://schemas.microsoft.com/office/powerpoint/2010/main" val="18451576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609600" y="431953"/>
                <a:ext cx="8756073" cy="5530296"/>
              </a:xfrm>
              <a:prstGeom prst="rect">
                <a:avLst/>
              </a:prstGeom>
            </p:spPr>
            <p:txBody>
              <a:bodyPr wrap="square">
                <a:spAutoFit/>
              </a:bodyPr>
              <a:lstStyle/>
              <a:p>
                <a:r>
                  <a:rPr lang="en-US" sz="2400" dirty="0" smtClean="0"/>
                  <a:t>The torque developed by the rotor shaft is less than the maximum theoretical torque and given in terms of coefficient of torque</a:t>
                </a:r>
              </a:p>
              <a:p>
                <a:r>
                  <a:rPr lang="en-US" sz="2400" dirty="0"/>
                  <a:t> </a:t>
                </a:r>
                <a:r>
                  <a:rPr lang="en-US" sz="2400" dirty="0" smtClean="0"/>
                  <a:t>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𝑇</m:t>
                        </m:r>
                      </m:sub>
                    </m:sSub>
                  </m:oMath>
                </a14:m>
                <a:r>
                  <a:rPr lang="en-US" sz="2400" dirty="0" smtClean="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𝑇</m:t>
                        </m:r>
                      </m:num>
                      <m:den>
                        <m:f>
                          <m:fPr>
                            <m:ctrlPr>
                              <a:rPr lang="en-US" sz="2400" i="1">
                                <a:solidFill>
                                  <a:prstClr val="white"/>
                                </a:solidFill>
                                <a:latin typeface="Cambria Math" panose="02040503050406030204" pitchFamily="18" charset="0"/>
                              </a:rPr>
                            </m:ctrlPr>
                          </m:fPr>
                          <m:num>
                            <m:r>
                              <a:rPr lang="en-US" sz="2400" i="1">
                                <a:solidFill>
                                  <a:prstClr val="white"/>
                                </a:solidFill>
                                <a:latin typeface="Cambria Math" panose="02040503050406030204" pitchFamily="18" charset="0"/>
                              </a:rPr>
                              <m:t>1</m:t>
                            </m:r>
                          </m:num>
                          <m:den>
                            <m:r>
                              <a:rPr lang="en-US" sz="2400" i="1">
                                <a:solidFill>
                                  <a:prstClr val="white"/>
                                </a:solidFill>
                                <a:latin typeface="Cambria Math" panose="02040503050406030204" pitchFamily="18" charset="0"/>
                              </a:rPr>
                              <m:t>2</m:t>
                            </m:r>
                          </m:den>
                        </m:f>
                        <m:sSub>
                          <m:sSubPr>
                            <m:ctrlPr>
                              <a:rPr lang="en-US" sz="2400" i="1">
                                <a:solidFill>
                                  <a:prstClr val="white"/>
                                </a:solidFill>
                                <a:latin typeface="Cambria Math" panose="02040503050406030204" pitchFamily="18" charset="0"/>
                              </a:rPr>
                            </m:ctrlPr>
                          </m:sSubPr>
                          <m:e>
                            <m:r>
                              <a:rPr lang="en-US" sz="2400" i="1">
                                <a:solidFill>
                                  <a:prstClr val="white"/>
                                </a:solidFill>
                                <a:latin typeface="Cambria Math" panose="02040503050406030204" pitchFamily="18" charset="0"/>
                              </a:rPr>
                              <m:t> </m:t>
                            </m:r>
                            <m:r>
                              <a:rPr lang="en-US" sz="2400" i="1">
                                <a:solidFill>
                                  <a:prstClr val="white"/>
                                </a:solidFill>
                                <a:latin typeface="Cambria Math" panose="02040503050406030204" pitchFamily="18" charset="0"/>
                                <a:ea typeface="Cambria Math" panose="02040503050406030204" pitchFamily="18" charset="0"/>
                              </a:rPr>
                              <m:t>𝜌</m:t>
                            </m:r>
                          </m:e>
                          <m:sub>
                            <m:r>
                              <a:rPr lang="en-US" sz="2400" i="1">
                                <a:solidFill>
                                  <a:prstClr val="white"/>
                                </a:solidFill>
                                <a:latin typeface="Cambria Math" panose="02040503050406030204" pitchFamily="18" charset="0"/>
                              </a:rPr>
                              <m:t>𝑎</m:t>
                            </m:r>
                          </m:sub>
                        </m:sSub>
                        <m:r>
                          <m:rPr>
                            <m:nor/>
                          </m:rPr>
                          <a:rPr lang="en-US" sz="2400" dirty="0">
                            <a:solidFill>
                              <a:prstClr val="white"/>
                            </a:solidFill>
                          </a:rPr>
                          <m:t> </m:t>
                        </m:r>
                        <m:sSub>
                          <m:sSubPr>
                            <m:ctrlPr>
                              <a:rPr lang="en-US" sz="2400" i="1" dirty="0">
                                <a:solidFill>
                                  <a:prstClr val="white"/>
                                </a:solidFill>
                                <a:latin typeface="Cambria Math" panose="02040503050406030204" pitchFamily="18" charset="0"/>
                              </a:rPr>
                            </m:ctrlPr>
                          </m:sSubPr>
                          <m:e>
                            <m:r>
                              <a:rPr lang="en-US" sz="2400" i="1" dirty="0">
                                <a:solidFill>
                                  <a:prstClr val="white"/>
                                </a:solidFill>
                                <a:latin typeface="Cambria Math" panose="02040503050406030204" pitchFamily="18" charset="0"/>
                              </a:rPr>
                              <m:t>𝐴</m:t>
                            </m:r>
                          </m:e>
                          <m:sub>
                            <m:r>
                              <a:rPr lang="en-US" sz="2400" i="1" dirty="0">
                                <a:solidFill>
                                  <a:prstClr val="white"/>
                                </a:solidFill>
                                <a:latin typeface="Cambria Math" panose="02040503050406030204" pitchFamily="18" charset="0"/>
                              </a:rPr>
                              <m:t>𝑇</m:t>
                            </m:r>
                          </m:sub>
                        </m:sSub>
                        <m:r>
                          <a:rPr lang="en-US" sz="2400" i="1" dirty="0">
                            <a:solidFill>
                              <a:prstClr val="white"/>
                            </a:solidFill>
                            <a:latin typeface="Cambria Math" panose="02040503050406030204" pitchFamily="18" charset="0"/>
                          </a:rPr>
                          <m:t> </m:t>
                        </m:r>
                        <m:sSup>
                          <m:sSupPr>
                            <m:ctrlPr>
                              <a:rPr lang="en-US" sz="2400" i="1" dirty="0">
                                <a:solidFill>
                                  <a:prstClr val="white"/>
                                </a:solidFill>
                                <a:latin typeface="Cambria Math" panose="02040503050406030204" pitchFamily="18" charset="0"/>
                              </a:rPr>
                            </m:ctrlPr>
                          </m:sSupPr>
                          <m:e>
                            <m:r>
                              <a:rPr lang="en-US" sz="2400" i="1" dirty="0">
                                <a:solidFill>
                                  <a:prstClr val="white"/>
                                </a:solidFill>
                                <a:latin typeface="Cambria Math" panose="02040503050406030204" pitchFamily="18" charset="0"/>
                              </a:rPr>
                              <m:t>𝑉</m:t>
                            </m:r>
                          </m:e>
                          <m:sup>
                            <m:r>
                              <a:rPr lang="en-US" sz="2400" i="1" dirty="0">
                                <a:solidFill>
                                  <a:prstClr val="white"/>
                                </a:solidFill>
                                <a:latin typeface="Cambria Math" panose="02040503050406030204" pitchFamily="18" charset="0"/>
                              </a:rPr>
                              <m:t>2</m:t>
                            </m:r>
                          </m:sup>
                        </m:sSup>
                      </m:den>
                    </m:f>
                  </m:oMath>
                </a14:m>
                <a:endParaRPr lang="en-US" sz="2400" dirty="0" smtClean="0"/>
              </a:p>
              <a:p>
                <a:r>
                  <a:rPr lang="en-US" sz="2400" dirty="0" smtClean="0"/>
                  <a:t>Tip Speed Ratio</a:t>
                </a:r>
              </a:p>
              <a:p>
                <a:r>
                  <a:rPr lang="en-US" sz="2400" dirty="0"/>
                  <a:t> </a:t>
                </a:r>
                <a:r>
                  <a:rPr lang="en-US" sz="2400" dirty="0" smtClean="0"/>
                  <a:t>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𝑟</m:t>
                        </m:r>
                        <m:r>
                          <a:rPr lang="en-US" sz="2400" b="0" i="1" smtClean="0">
                            <a:latin typeface="Cambria Math" panose="02040503050406030204" pitchFamily="18" charset="0"/>
                            <a:ea typeface="Cambria Math" panose="02040503050406030204" pitchFamily="18" charset="0"/>
                          </a:rPr>
                          <m:t>𝜔</m:t>
                        </m:r>
                      </m:sub>
                    </m:sSub>
                  </m:oMath>
                </a14:m>
                <a:r>
                  <a:rPr lang="en-US" sz="2400" dirty="0" smtClean="0"/>
                  <a:t> = </a:t>
                </a:r>
                <a14:m>
                  <m:oMath xmlns:m="http://schemas.openxmlformats.org/officeDocument/2006/math">
                    <m:f>
                      <m:fPr>
                        <m:ctrlPr>
                          <a:rPr lang="en-US" sz="2400" i="1" smtClean="0">
                            <a:latin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𝜔</m:t>
                        </m:r>
                        <m:r>
                          <a:rPr lang="en-US" sz="2400" b="0" i="1" smtClean="0">
                            <a:latin typeface="Cambria Math" panose="02040503050406030204" pitchFamily="18" charset="0"/>
                            <a:ea typeface="Cambria Math" panose="02040503050406030204" pitchFamily="18" charset="0"/>
                          </a:rPr>
                          <m:t>𝑅</m:t>
                        </m:r>
                      </m:num>
                      <m:den>
                        <m:r>
                          <a:rPr lang="en-US" sz="2400" b="0" i="1" smtClean="0">
                            <a:latin typeface="Cambria Math" panose="02040503050406030204" pitchFamily="18" charset="0"/>
                          </a:rPr>
                          <m:t>𝑉</m:t>
                        </m:r>
                      </m:den>
                    </m:f>
                  </m:oMath>
                </a14:m>
                <a:r>
                  <a:rPr lang="en-US" sz="2400" dirty="0" smtClean="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r>
                          <a:rPr lang="en-US" sz="2400" b="0" i="1" smtClean="0">
                            <a:latin typeface="Cambria Math" panose="02040503050406030204" pitchFamily="18" charset="0"/>
                            <a:ea typeface="Cambria Math" panose="02040503050406030204" pitchFamily="18" charset="0"/>
                          </a:rPr>
                          <m:t>𝑁𝑅</m:t>
                        </m:r>
                      </m:num>
                      <m:den>
                        <m:r>
                          <a:rPr lang="en-US" sz="2400" b="0" i="1" smtClean="0">
                            <a:latin typeface="Cambria Math" panose="02040503050406030204" pitchFamily="18" charset="0"/>
                          </a:rPr>
                          <m:t>𝑉</m:t>
                        </m:r>
                      </m:den>
                    </m:f>
                  </m:oMath>
                </a14:m>
                <a:endParaRPr lang="en-US" sz="2400" dirty="0" smtClean="0"/>
              </a:p>
              <a:p>
                <a:r>
                  <a:rPr lang="en-US" sz="2400" dirty="0" smtClean="0"/>
                  <a:t>Where,</a:t>
                </a:r>
              </a:p>
              <a:p>
                <a:r>
                  <a:rPr lang="en-US" sz="2400" dirty="0" smtClean="0"/>
                  <a:t>   R = radius of the rotor</a:t>
                </a:r>
              </a:p>
              <a:p>
                <a14:m>
                  <m:oMath xmlns:m="http://schemas.openxmlformats.org/officeDocument/2006/math">
                    <m:r>
                      <a:rPr lang="en-US" sz="2400" b="0" i="1" smtClean="0">
                        <a:latin typeface="Cambria Math" panose="02040503050406030204" pitchFamily="18" charset="0"/>
                        <a:ea typeface="Cambria Math" panose="02040503050406030204" pitchFamily="18" charset="0"/>
                      </a:rPr>
                      <m:t>    </m:t>
                    </m:r>
                    <m:r>
                      <a:rPr lang="en-US" sz="2400" i="1" smtClean="0">
                        <a:latin typeface="Cambria Math" panose="02040503050406030204" pitchFamily="18" charset="0"/>
                        <a:ea typeface="Cambria Math" panose="02040503050406030204" pitchFamily="18" charset="0"/>
                      </a:rPr>
                      <m:t>𝜔</m:t>
                    </m:r>
                    <m:r>
                      <a:rPr lang="en-US" sz="2400" b="0" i="1" smtClean="0">
                        <a:latin typeface="Cambria Math" panose="02040503050406030204" pitchFamily="18" charset="0"/>
                        <a:ea typeface="Cambria Math" panose="02040503050406030204" pitchFamily="18" charset="0"/>
                      </a:rPr>
                      <m:t> </m:t>
                    </m:r>
                  </m:oMath>
                </a14:m>
                <a:r>
                  <a:rPr lang="en-US" sz="2400" dirty="0" smtClean="0"/>
                  <a:t>= Angular velocity</a:t>
                </a:r>
              </a:p>
              <a:p>
                <a:r>
                  <a:rPr lang="en-US" sz="2400" dirty="0" smtClean="0"/>
                  <a:t>   N = Rotor rotational speed, rpm</a:t>
                </a:r>
              </a:p>
              <a:p>
                <a:r>
                  <a:rPr lang="en-US" sz="2400" dirty="0" smtClean="0"/>
                  <a:t>Also, it can be shown that power coefficient and torque coefficient is related by relative speed:</a:t>
                </a:r>
              </a:p>
              <a:p>
                <a:r>
                  <a:rPr lang="en-US" sz="2400" dirty="0"/>
                  <a:t> </a:t>
                </a:r>
                <a:r>
                  <a:rPr lang="en-US" sz="2400" dirty="0" smtClean="0"/>
                  <a:t>                                   </a:t>
                </a:r>
                <a14:m>
                  <m:oMath xmlns:m="http://schemas.openxmlformats.org/officeDocument/2006/math">
                    <m:f>
                      <m:fPr>
                        <m:ctrlPr>
                          <a:rPr lang="en-US" sz="2400" i="1" smtClean="0">
                            <a:latin typeface="Cambria Math" panose="02040503050406030204" pitchFamily="18" charset="0"/>
                          </a:rPr>
                        </m:ctrlPr>
                      </m:fPr>
                      <m:num>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𝑝</m:t>
                            </m:r>
                          </m:sub>
                        </m:sSub>
                      </m:num>
                      <m:den>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𝑇</m:t>
                            </m:r>
                          </m:sub>
                        </m:sSub>
                      </m:den>
                    </m:f>
                  </m:oMath>
                </a14:m>
                <a:r>
                  <a:rPr lang="en-US" sz="2400" dirty="0" smtClean="0"/>
                  <a:t> =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𝑟</m:t>
                        </m:r>
                        <m:r>
                          <a:rPr lang="en-US" sz="2400" b="0" i="1" smtClean="0">
                            <a:latin typeface="Cambria Math" panose="02040503050406030204" pitchFamily="18" charset="0"/>
                            <a:ea typeface="Cambria Math" panose="02040503050406030204" pitchFamily="18" charset="0"/>
                          </a:rPr>
                          <m:t>𝜔</m:t>
                        </m:r>
                      </m:sub>
                    </m:sSub>
                  </m:oMath>
                </a14:m>
                <a:r>
                  <a:rPr lang="en-US" sz="2400" dirty="0" smtClean="0"/>
                  <a:t> = </a:t>
                </a:r>
                <a14:m>
                  <m:oMath xmlns:m="http://schemas.openxmlformats.org/officeDocument/2006/math">
                    <m:f>
                      <m:fPr>
                        <m:ctrlPr>
                          <a:rPr lang="en-US" sz="2400" i="1" smtClean="0">
                            <a:latin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𝜔</m:t>
                        </m:r>
                        <m:r>
                          <a:rPr lang="en-US" sz="2400" b="0" i="1" smtClean="0">
                            <a:latin typeface="Cambria Math" panose="02040503050406030204" pitchFamily="18" charset="0"/>
                            <a:ea typeface="Cambria Math" panose="02040503050406030204" pitchFamily="18" charset="0"/>
                          </a:rPr>
                          <m:t>𝑅</m:t>
                        </m:r>
                      </m:num>
                      <m:den>
                        <m:r>
                          <a:rPr lang="en-US" sz="2400" b="0" i="1" smtClean="0">
                            <a:latin typeface="Cambria Math" panose="02040503050406030204" pitchFamily="18" charset="0"/>
                          </a:rPr>
                          <m:t>𝑉</m:t>
                        </m:r>
                      </m:den>
                    </m:f>
                  </m:oMath>
                </a14:m>
                <a:endParaRPr lang="en-US" sz="2400" dirty="0" smtClean="0"/>
              </a:p>
            </p:txBody>
          </p:sp>
        </mc:Choice>
        <mc:Fallback xmlns="">
          <p:sp>
            <p:nvSpPr>
              <p:cNvPr id="2" name="Rectangle 1"/>
              <p:cNvSpPr>
                <a:spLocks noRot="1" noChangeAspect="1" noMove="1" noResize="1" noEditPoints="1" noAdjustHandles="1" noChangeArrowheads="1" noChangeShapeType="1" noTextEdit="1"/>
              </p:cNvSpPr>
              <p:nvPr/>
            </p:nvSpPr>
            <p:spPr>
              <a:xfrm>
                <a:off x="609600" y="431953"/>
                <a:ext cx="8756073" cy="5530296"/>
              </a:xfrm>
              <a:prstGeom prst="rect">
                <a:avLst/>
              </a:prstGeom>
              <a:blipFill>
                <a:blip r:embed="rId2"/>
                <a:stretch>
                  <a:fillRect l="-1045" t="-882" r="-1253"/>
                </a:stretch>
              </a:blipFill>
            </p:spPr>
            <p:txBody>
              <a:bodyPr/>
              <a:lstStyle/>
              <a:p>
                <a:r>
                  <a:rPr lang="en-US">
                    <a:noFill/>
                  </a:rPr>
                  <a:t> </a:t>
                </a:r>
              </a:p>
            </p:txBody>
          </p:sp>
        </mc:Fallback>
      </mc:AlternateContent>
    </p:spTree>
    <p:extLst>
      <p:ext uri="{BB962C8B-B14F-4D97-AF65-F5344CB8AC3E}">
        <p14:creationId xmlns:p14="http://schemas.microsoft.com/office/powerpoint/2010/main" val="36000619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490" y="238036"/>
            <a:ext cx="8908473" cy="1569660"/>
          </a:xfrm>
          <a:prstGeom prst="rect">
            <a:avLst/>
          </a:prstGeom>
        </p:spPr>
        <p:txBody>
          <a:bodyPr wrap="square">
            <a:spAutoFit/>
          </a:bodyPr>
          <a:lstStyle/>
          <a:p>
            <a:pPr algn="ctr"/>
            <a:r>
              <a:rPr lang="en-US" sz="2400" dirty="0" smtClean="0"/>
              <a:t>Solidity</a:t>
            </a:r>
          </a:p>
          <a:p>
            <a:r>
              <a:rPr lang="en-US" sz="2400" dirty="0" smtClean="0"/>
              <a:t>Solidity is the ratio of total rotor plan form area to total swept area.</a:t>
            </a:r>
          </a:p>
          <a:p>
            <a:pPr algn="ctr"/>
            <a:r>
              <a:rPr lang="en-US" sz="2400" dirty="0" smtClean="0"/>
              <a:t>Solidity = 3a/A</a:t>
            </a:r>
            <a:endParaRPr lang="en-US" sz="2400" dirty="0"/>
          </a:p>
        </p:txBody>
      </p:sp>
      <p:pic>
        <p:nvPicPr>
          <p:cNvPr id="4" name="Picture 3"/>
          <p:cNvPicPr>
            <a:picLocks noChangeAspect="1"/>
          </p:cNvPicPr>
          <p:nvPr/>
        </p:nvPicPr>
        <p:blipFill>
          <a:blip r:embed="rId2"/>
          <a:stretch>
            <a:fillRect/>
          </a:stretch>
        </p:blipFill>
        <p:spPr>
          <a:xfrm>
            <a:off x="2812472" y="1911928"/>
            <a:ext cx="5680363" cy="4634024"/>
          </a:xfrm>
          <a:prstGeom prst="rect">
            <a:avLst/>
          </a:prstGeom>
        </p:spPr>
      </p:pic>
    </p:spTree>
    <p:extLst>
      <p:ext uri="{BB962C8B-B14F-4D97-AF65-F5344CB8AC3E}">
        <p14:creationId xmlns:p14="http://schemas.microsoft.com/office/powerpoint/2010/main" val="3378978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540327" y="1152619"/>
                <a:ext cx="8991600" cy="3569888"/>
              </a:xfrm>
              <a:prstGeom prst="rect">
                <a:avLst/>
              </a:prstGeom>
            </p:spPr>
            <p:txBody>
              <a:bodyPr wrap="square">
                <a:spAutoFit/>
              </a:bodyPr>
              <a:lstStyle/>
              <a:p>
                <a:pPr algn="ctr"/>
                <a:r>
                  <a:rPr lang="en-US" sz="2400" dirty="0" smtClean="0"/>
                  <a:t>Betz’ Limit</a:t>
                </a:r>
              </a:p>
              <a:p>
                <a:r>
                  <a:rPr lang="en-US" sz="2400" dirty="0" smtClean="0"/>
                  <a:t>All wind power cannot be captured by rotor or air would be completely still behind rotor and not allow more wind to pass through. Betz’ law States the theoretical limit for the conversion of wind energy in wind turbine. According to this law maximum possible wind turbine efficiency is less than </a:t>
                </a:r>
              </a:p>
              <a:p>
                <a:r>
                  <a:rPr lang="en-US" sz="2400" dirty="0" smtClean="0"/>
                  <a:t>59.3 %</a:t>
                </a:r>
              </a:p>
              <a:p>
                <a:r>
                  <a:rPr lang="en-US" sz="2400" dirty="0"/>
                  <a:t> </a:t>
                </a:r>
                <a:r>
                  <a:rPr lang="en-US" sz="2400" dirty="0" smtClean="0"/>
                  <a:t>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𝑚𝑎𝑥</m:t>
                        </m:r>
                      </m:sub>
                    </m:sSub>
                  </m:oMath>
                </a14:m>
                <a:r>
                  <a:rPr lang="en-US" sz="2400" dirty="0" smtClean="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16</m:t>
                        </m:r>
                      </m:num>
                      <m:den>
                        <m:r>
                          <a:rPr lang="en-US" sz="2400" b="0" i="1" smtClean="0">
                            <a:latin typeface="Cambria Math" panose="02040503050406030204" pitchFamily="18" charset="0"/>
                          </a:rPr>
                          <m:t>27</m:t>
                        </m:r>
                      </m:den>
                    </m:f>
                  </m:oMath>
                </a14:m>
                <a:r>
                  <a:rPr lang="en-US" sz="2400" dirty="0" smtClean="0"/>
                  <a:t> = 0.5926</a:t>
                </a:r>
              </a:p>
              <a:p>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540327" y="1152619"/>
                <a:ext cx="8991600" cy="3569888"/>
              </a:xfrm>
              <a:prstGeom prst="rect">
                <a:avLst/>
              </a:prstGeom>
              <a:blipFill>
                <a:blip r:embed="rId2"/>
                <a:stretch>
                  <a:fillRect l="-1085" t="-1365"/>
                </a:stretch>
              </a:blipFill>
            </p:spPr>
            <p:txBody>
              <a:bodyPr/>
              <a:lstStyle/>
              <a:p>
                <a:r>
                  <a:rPr lang="en-US">
                    <a:noFill/>
                  </a:rPr>
                  <a:t> </a:t>
                </a:r>
              </a:p>
            </p:txBody>
          </p:sp>
        </mc:Fallback>
      </mc:AlternateContent>
    </p:spTree>
    <p:extLst>
      <p:ext uri="{BB962C8B-B14F-4D97-AF65-F5344CB8AC3E}">
        <p14:creationId xmlns:p14="http://schemas.microsoft.com/office/powerpoint/2010/main" val="9069155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055" y="528890"/>
            <a:ext cx="9102436" cy="1200329"/>
          </a:xfrm>
          <a:prstGeom prst="rect">
            <a:avLst/>
          </a:prstGeom>
        </p:spPr>
        <p:txBody>
          <a:bodyPr wrap="square">
            <a:spAutoFit/>
          </a:bodyPr>
          <a:lstStyle/>
          <a:p>
            <a:r>
              <a:rPr lang="en-US" sz="2400" dirty="0" smtClean="0"/>
              <a:t>BETZ COEFFICIENT BY MOMENTUM THEORY</a:t>
            </a:r>
          </a:p>
          <a:p>
            <a:r>
              <a:rPr lang="en-US" sz="2400" dirty="0" smtClean="0"/>
              <a:t>This analysis uses the following assumptions:</a:t>
            </a:r>
          </a:p>
          <a:p>
            <a:endParaRPr lang="en-US" sz="2400" dirty="0"/>
          </a:p>
        </p:txBody>
      </p:sp>
      <p:pic>
        <p:nvPicPr>
          <p:cNvPr id="3" name="Picture 2"/>
          <p:cNvPicPr>
            <a:picLocks noChangeAspect="1"/>
          </p:cNvPicPr>
          <p:nvPr/>
        </p:nvPicPr>
        <p:blipFill>
          <a:blip r:embed="rId2"/>
          <a:stretch>
            <a:fillRect/>
          </a:stretch>
        </p:blipFill>
        <p:spPr>
          <a:xfrm>
            <a:off x="471055" y="1925781"/>
            <a:ext cx="10006883" cy="4239491"/>
          </a:xfrm>
          <a:prstGeom prst="rect">
            <a:avLst/>
          </a:prstGeom>
        </p:spPr>
      </p:pic>
    </p:spTree>
    <p:extLst>
      <p:ext uri="{BB962C8B-B14F-4D97-AF65-F5344CB8AC3E}">
        <p14:creationId xmlns:p14="http://schemas.microsoft.com/office/powerpoint/2010/main" val="31272355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56509" y="568037"/>
            <a:ext cx="7453745" cy="4716944"/>
          </a:xfrm>
          <a:prstGeom prst="rect">
            <a:avLst/>
          </a:prstGeom>
        </p:spPr>
      </p:pic>
      <p:sp>
        <p:nvSpPr>
          <p:cNvPr id="3" name="Rectangle 2"/>
          <p:cNvSpPr/>
          <p:nvPr/>
        </p:nvSpPr>
        <p:spPr>
          <a:xfrm>
            <a:off x="983673" y="5668926"/>
            <a:ext cx="10030691" cy="830997"/>
          </a:xfrm>
          <a:prstGeom prst="rect">
            <a:avLst/>
          </a:prstGeom>
        </p:spPr>
        <p:txBody>
          <a:bodyPr wrap="square">
            <a:spAutoFit/>
          </a:bodyPr>
          <a:lstStyle/>
          <a:p>
            <a:pPr algn="ctr"/>
            <a:r>
              <a:rPr lang="en-US" sz="2400" dirty="0" smtClean="0"/>
              <a:t>Figure: Actuator model of a wind turbine: U=Mean air velocity; 1,2,3,4, indicate locations</a:t>
            </a:r>
            <a:endParaRPr lang="en-US" sz="2400" dirty="0"/>
          </a:p>
        </p:txBody>
      </p:sp>
    </p:spTree>
    <p:extLst>
      <p:ext uri="{BB962C8B-B14F-4D97-AF65-F5344CB8AC3E}">
        <p14:creationId xmlns:p14="http://schemas.microsoft.com/office/powerpoint/2010/main" val="3505899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8873" y="1291395"/>
            <a:ext cx="8686800" cy="3785652"/>
          </a:xfrm>
          <a:prstGeom prst="rect">
            <a:avLst/>
          </a:prstGeom>
        </p:spPr>
        <p:txBody>
          <a:bodyPr wrap="square">
            <a:spAutoFit/>
          </a:bodyPr>
          <a:lstStyle/>
          <a:p>
            <a:pPr marL="342900" indent="-342900">
              <a:buFont typeface="Wingdings" panose="05000000000000000000" pitchFamily="2" charset="2"/>
              <a:buChar char="v"/>
            </a:pPr>
            <a:r>
              <a:rPr lang="en-US" sz="2400" dirty="0" smtClean="0"/>
              <a:t>Windmills</a:t>
            </a:r>
          </a:p>
          <a:p>
            <a:r>
              <a:rPr lang="en-US" sz="2400" dirty="0" smtClean="0"/>
              <a:t>Windmills convert wind energy directly into mechanical energy for such tasks as milling grain or pumping water, which is usually the purpose of windmills you see on farms.</a:t>
            </a:r>
          </a:p>
          <a:p>
            <a:endParaRPr lang="en-US" sz="2400" dirty="0" smtClean="0"/>
          </a:p>
          <a:p>
            <a:pPr algn="ctr"/>
            <a:r>
              <a:rPr lang="en-US" sz="2400" dirty="0" smtClean="0"/>
              <a:t>Windmill Mechanism</a:t>
            </a:r>
          </a:p>
          <a:p>
            <a:r>
              <a:rPr lang="en-US" sz="2400" dirty="0" smtClean="0"/>
              <a:t>The spinning vanes of a windmill turn a camshaft, which is connected by gears and rods to the machinery that does the work. All power is directed into the work</a:t>
            </a:r>
          </a:p>
          <a:p>
            <a:endParaRPr lang="en-US" sz="2400" dirty="0" smtClean="0"/>
          </a:p>
        </p:txBody>
      </p:sp>
    </p:spTree>
    <p:extLst>
      <p:ext uri="{BB962C8B-B14F-4D97-AF65-F5344CB8AC3E}">
        <p14:creationId xmlns:p14="http://schemas.microsoft.com/office/powerpoint/2010/main" val="33390044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0326" y="364783"/>
            <a:ext cx="9933710" cy="5994453"/>
          </a:xfrm>
          <a:prstGeom prst="rect">
            <a:avLst/>
          </a:prstGeom>
        </p:spPr>
      </p:pic>
    </p:spTree>
    <p:extLst>
      <p:ext uri="{BB962C8B-B14F-4D97-AF65-F5344CB8AC3E}">
        <p14:creationId xmlns:p14="http://schemas.microsoft.com/office/powerpoint/2010/main" val="40555083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4292" y="346363"/>
            <a:ext cx="9731466" cy="6026727"/>
          </a:xfrm>
          <a:prstGeom prst="rect">
            <a:avLst/>
          </a:prstGeom>
        </p:spPr>
      </p:pic>
    </p:spTree>
    <p:extLst>
      <p:ext uri="{BB962C8B-B14F-4D97-AF65-F5344CB8AC3E}">
        <p14:creationId xmlns:p14="http://schemas.microsoft.com/office/powerpoint/2010/main" val="37876491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124691"/>
            <a:ext cx="10252364" cy="6594764"/>
          </a:xfrm>
          <a:prstGeom prst="rect">
            <a:avLst/>
          </a:prstGeom>
        </p:spPr>
      </p:pic>
    </p:spTree>
    <p:extLst>
      <p:ext uri="{BB962C8B-B14F-4D97-AF65-F5344CB8AC3E}">
        <p14:creationId xmlns:p14="http://schemas.microsoft.com/office/powerpoint/2010/main" val="41922249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8764" y="443345"/>
            <a:ext cx="9767454" cy="5888182"/>
          </a:xfrm>
          <a:prstGeom prst="rect">
            <a:avLst/>
          </a:prstGeom>
        </p:spPr>
      </p:pic>
    </p:spTree>
    <p:extLst>
      <p:ext uri="{BB962C8B-B14F-4D97-AF65-F5344CB8AC3E}">
        <p14:creationId xmlns:p14="http://schemas.microsoft.com/office/powerpoint/2010/main" val="10546976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5746" y="457200"/>
            <a:ext cx="10266218" cy="6068291"/>
          </a:xfrm>
          <a:prstGeom prst="rect">
            <a:avLst/>
          </a:prstGeom>
        </p:spPr>
      </p:pic>
    </p:spTree>
    <p:extLst>
      <p:ext uri="{BB962C8B-B14F-4D97-AF65-F5344CB8AC3E}">
        <p14:creationId xmlns:p14="http://schemas.microsoft.com/office/powerpoint/2010/main" val="28501237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8036" y="360218"/>
            <a:ext cx="9809019" cy="6137563"/>
          </a:xfrm>
          <a:prstGeom prst="rect">
            <a:avLst/>
          </a:prstGeom>
        </p:spPr>
      </p:pic>
    </p:spTree>
    <p:extLst>
      <p:ext uri="{BB962C8B-B14F-4D97-AF65-F5344CB8AC3E}">
        <p14:creationId xmlns:p14="http://schemas.microsoft.com/office/powerpoint/2010/main" val="2939183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8873" y="318655"/>
            <a:ext cx="9684327" cy="6276109"/>
          </a:xfrm>
          <a:prstGeom prst="rect">
            <a:avLst/>
          </a:prstGeom>
        </p:spPr>
      </p:pic>
    </p:spTree>
    <p:extLst>
      <p:ext uri="{BB962C8B-B14F-4D97-AF65-F5344CB8AC3E}">
        <p14:creationId xmlns:p14="http://schemas.microsoft.com/office/powerpoint/2010/main" val="1535948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484909"/>
            <a:ext cx="9476509" cy="5971309"/>
          </a:xfrm>
          <a:prstGeom prst="rect">
            <a:avLst/>
          </a:prstGeom>
        </p:spPr>
      </p:pic>
    </p:spTree>
    <p:extLst>
      <p:ext uri="{BB962C8B-B14F-4D97-AF65-F5344CB8AC3E}">
        <p14:creationId xmlns:p14="http://schemas.microsoft.com/office/powerpoint/2010/main" val="26733480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2655" y="2327564"/>
            <a:ext cx="7342909" cy="1323439"/>
          </a:xfrm>
          <a:prstGeom prst="rect">
            <a:avLst/>
          </a:prstGeom>
          <a:noFill/>
        </p:spPr>
        <p:txBody>
          <a:bodyPr wrap="square" rtlCol="0">
            <a:spAutoFit/>
          </a:bodyPr>
          <a:lstStyle/>
          <a:p>
            <a:pPr algn="ctr"/>
            <a:r>
              <a:rPr lang="en-US" sz="8000" dirty="0" smtClean="0"/>
              <a:t>THANK YOU</a:t>
            </a:r>
            <a:endParaRPr lang="en-US" sz="8000" dirty="0"/>
          </a:p>
        </p:txBody>
      </p:sp>
    </p:spTree>
    <p:extLst>
      <p:ext uri="{BB962C8B-B14F-4D97-AF65-F5344CB8AC3E}">
        <p14:creationId xmlns:p14="http://schemas.microsoft.com/office/powerpoint/2010/main" val="4240366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0872" y="651166"/>
            <a:ext cx="7509163" cy="5347854"/>
          </a:xfrm>
          <a:prstGeom prst="rect">
            <a:avLst/>
          </a:prstGeom>
        </p:spPr>
      </p:pic>
    </p:spTree>
    <p:extLst>
      <p:ext uri="{BB962C8B-B14F-4D97-AF65-F5344CB8AC3E}">
        <p14:creationId xmlns:p14="http://schemas.microsoft.com/office/powerpoint/2010/main" val="2079846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7309" y="584399"/>
            <a:ext cx="8645236" cy="4893647"/>
          </a:xfrm>
          <a:prstGeom prst="rect">
            <a:avLst/>
          </a:prstGeom>
        </p:spPr>
        <p:txBody>
          <a:bodyPr wrap="square">
            <a:spAutoFit/>
          </a:bodyPr>
          <a:lstStyle/>
          <a:p>
            <a:pPr marL="342900" indent="-342900">
              <a:buFont typeface="Wingdings" panose="05000000000000000000" pitchFamily="2" charset="2"/>
              <a:buChar char="v"/>
            </a:pPr>
            <a:r>
              <a:rPr lang="en-US" sz="2400" dirty="0" smtClean="0"/>
              <a:t>Wind Turbines</a:t>
            </a:r>
          </a:p>
          <a:p>
            <a:r>
              <a:rPr lang="en-US" sz="2400" dirty="0" smtClean="0"/>
              <a:t>A wind turbine converts wind energy into electricity, which can then be used to power electrical equipment, stored in batteries or transmitted over power lines.</a:t>
            </a:r>
          </a:p>
          <a:p>
            <a:endParaRPr lang="en-US" sz="2400" dirty="0"/>
          </a:p>
          <a:p>
            <a:r>
              <a:rPr lang="en-US" sz="2400" dirty="0" smtClean="0"/>
              <a:t>                        Wind Turbine Mechanism</a:t>
            </a:r>
          </a:p>
          <a:p>
            <a:r>
              <a:rPr lang="en-US" sz="2400" dirty="0" smtClean="0"/>
              <a:t>The blades turn, convert the energy of wind into rotational energy, a form of mechanical energy, and this energy is in turn converted into electrical energy. A wind turbine has essentially the same parts as a simple electric motor, but it works in reverse: A motor uses electrical current to produce motion; a wind turbine uses motion to create electrical current.</a:t>
            </a:r>
            <a:endParaRPr lang="en-US" sz="2400" dirty="0"/>
          </a:p>
        </p:txBody>
      </p:sp>
    </p:spTree>
    <p:extLst>
      <p:ext uri="{BB962C8B-B14F-4D97-AF65-F5344CB8AC3E}">
        <p14:creationId xmlns:p14="http://schemas.microsoft.com/office/powerpoint/2010/main" val="2599660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0036" y="498764"/>
            <a:ext cx="6816437" cy="5929745"/>
          </a:xfrm>
          <a:prstGeom prst="rect">
            <a:avLst/>
          </a:prstGeom>
        </p:spPr>
      </p:pic>
    </p:spTree>
    <p:extLst>
      <p:ext uri="{BB962C8B-B14F-4D97-AF65-F5344CB8AC3E}">
        <p14:creationId xmlns:p14="http://schemas.microsoft.com/office/powerpoint/2010/main" val="3415794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7528" y="598299"/>
            <a:ext cx="8437418" cy="1938992"/>
          </a:xfrm>
          <a:prstGeom prst="rect">
            <a:avLst/>
          </a:prstGeom>
        </p:spPr>
        <p:txBody>
          <a:bodyPr wrap="square">
            <a:spAutoFit/>
          </a:bodyPr>
          <a:lstStyle/>
          <a:p>
            <a:pPr marL="342900" indent="-342900">
              <a:buFont typeface="Wingdings" panose="05000000000000000000" pitchFamily="2" charset="2"/>
              <a:buChar char="v"/>
            </a:pPr>
            <a:r>
              <a:rPr lang="en-US" sz="2400" dirty="0" smtClean="0"/>
              <a:t>Wind Farms</a:t>
            </a:r>
          </a:p>
          <a:p>
            <a:r>
              <a:rPr lang="en-US" sz="2400" dirty="0" smtClean="0"/>
              <a:t>In order to generate a large amount of electricity, wind turbines are often constructed in large groups called wind farms. Wind farms are made up of hundreds of turbines, spaced out over hundreds of acres.</a:t>
            </a:r>
            <a:endParaRPr lang="en-US" sz="2400" dirty="0"/>
          </a:p>
        </p:txBody>
      </p:sp>
      <p:pic>
        <p:nvPicPr>
          <p:cNvPr id="2" name="Picture 1"/>
          <p:cNvPicPr>
            <a:picLocks noChangeAspect="1"/>
          </p:cNvPicPr>
          <p:nvPr/>
        </p:nvPicPr>
        <p:blipFill>
          <a:blip r:embed="rId2"/>
          <a:stretch>
            <a:fillRect/>
          </a:stretch>
        </p:blipFill>
        <p:spPr>
          <a:xfrm>
            <a:off x="2202874" y="2687782"/>
            <a:ext cx="6234544" cy="3865418"/>
          </a:xfrm>
          <a:prstGeom prst="rect">
            <a:avLst/>
          </a:prstGeom>
        </p:spPr>
      </p:pic>
    </p:spTree>
    <p:extLst>
      <p:ext uri="{BB962C8B-B14F-4D97-AF65-F5344CB8AC3E}">
        <p14:creationId xmlns:p14="http://schemas.microsoft.com/office/powerpoint/2010/main" val="1820456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0436" y="806026"/>
            <a:ext cx="9144000" cy="4893647"/>
          </a:xfrm>
          <a:prstGeom prst="rect">
            <a:avLst/>
          </a:prstGeom>
        </p:spPr>
        <p:txBody>
          <a:bodyPr wrap="square">
            <a:spAutoFit/>
          </a:bodyPr>
          <a:lstStyle/>
          <a:p>
            <a:r>
              <a:rPr lang="en-US" sz="2400" dirty="0" smtClean="0"/>
              <a:t>The two main categories of wind turbines are</a:t>
            </a:r>
          </a:p>
          <a:p>
            <a:r>
              <a:rPr lang="en-US" sz="2400" dirty="0" smtClean="0"/>
              <a:t>1. Vertical axis wind turbines and</a:t>
            </a:r>
          </a:p>
          <a:p>
            <a:r>
              <a:rPr lang="en-US" sz="2400" dirty="0" smtClean="0"/>
              <a:t>2. Horizontal axis wind turbines.</a:t>
            </a:r>
          </a:p>
          <a:p>
            <a:endParaRPr lang="en-US" sz="2400" dirty="0" smtClean="0"/>
          </a:p>
          <a:p>
            <a:r>
              <a:rPr lang="en-US" sz="2400" dirty="0"/>
              <a:t>A</a:t>
            </a:r>
            <a:r>
              <a:rPr lang="en-US" sz="2400" dirty="0" smtClean="0"/>
              <a:t>. HORIZONTAL AXIS MACHINES</a:t>
            </a:r>
          </a:p>
          <a:p>
            <a:r>
              <a:rPr lang="en-US" sz="2400" dirty="0" smtClean="0"/>
              <a:t>A wind turbine in which the axis of the rotor's rotation is parallel to the wind stream and the ground. All grid-connected commercial wind turbines today are built with a propeller-type rotor on a horizontal axis. Horizontal-axis wind turbines (HAWT) have the main rotor shaft and electrical generator at the top of a tower, and may be pointed into or out of the wind. Small turbines are pointed by a simple wind vane, while large turbines generally use a wind sensor coupled with a servo motor.</a:t>
            </a:r>
            <a:endParaRPr lang="en-US" sz="2400" dirty="0"/>
          </a:p>
        </p:txBody>
      </p:sp>
    </p:spTree>
    <p:extLst>
      <p:ext uri="{BB962C8B-B14F-4D97-AF65-F5344CB8AC3E}">
        <p14:creationId xmlns:p14="http://schemas.microsoft.com/office/powerpoint/2010/main" val="3020894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8146" y="265698"/>
            <a:ext cx="8880764" cy="1200329"/>
          </a:xfrm>
          <a:prstGeom prst="rect">
            <a:avLst/>
          </a:prstGeom>
        </p:spPr>
        <p:txBody>
          <a:bodyPr wrap="square">
            <a:spAutoFit/>
          </a:bodyPr>
          <a:lstStyle/>
          <a:p>
            <a:r>
              <a:rPr lang="en-US" sz="2400" dirty="0" smtClean="0"/>
              <a:t>Most have a gearbox, which turns the slow rotation of the blades into a quicker rotation that is more suitable to drive an electrical generator.</a:t>
            </a:r>
            <a:endParaRPr lang="en-US" sz="2400" dirty="0"/>
          </a:p>
        </p:txBody>
      </p:sp>
      <p:pic>
        <p:nvPicPr>
          <p:cNvPr id="3" name="Picture 2"/>
          <p:cNvPicPr>
            <a:picLocks noChangeAspect="1"/>
          </p:cNvPicPr>
          <p:nvPr/>
        </p:nvPicPr>
        <p:blipFill>
          <a:blip r:embed="rId2"/>
          <a:stretch>
            <a:fillRect/>
          </a:stretch>
        </p:blipFill>
        <p:spPr>
          <a:xfrm>
            <a:off x="2147454" y="1590719"/>
            <a:ext cx="5624947" cy="3341500"/>
          </a:xfrm>
          <a:prstGeom prst="rect">
            <a:avLst/>
          </a:prstGeom>
        </p:spPr>
      </p:pic>
      <p:sp>
        <p:nvSpPr>
          <p:cNvPr id="4" name="Rectangle 3"/>
          <p:cNvSpPr/>
          <p:nvPr/>
        </p:nvSpPr>
        <p:spPr>
          <a:xfrm>
            <a:off x="914400" y="5156353"/>
            <a:ext cx="8714509" cy="1200329"/>
          </a:xfrm>
          <a:prstGeom prst="rect">
            <a:avLst/>
          </a:prstGeom>
        </p:spPr>
        <p:txBody>
          <a:bodyPr wrap="square">
            <a:spAutoFit/>
          </a:bodyPr>
          <a:lstStyle/>
          <a:p>
            <a:r>
              <a:rPr lang="en-US" sz="2400" dirty="0" smtClean="0"/>
              <a:t>HAWTs can be subdivided into upwind wind turbines and downwind wind turbines compare with vertical-axis wind turbine.</a:t>
            </a:r>
            <a:endParaRPr lang="en-US" sz="2400" dirty="0"/>
          </a:p>
        </p:txBody>
      </p:sp>
    </p:spTree>
    <p:extLst>
      <p:ext uri="{BB962C8B-B14F-4D97-AF65-F5344CB8AC3E}">
        <p14:creationId xmlns:p14="http://schemas.microsoft.com/office/powerpoint/2010/main" val="1799133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231</TotalTime>
  <Words>1393</Words>
  <Application>Microsoft Office PowerPoint</Application>
  <PresentationFormat>Widescreen</PresentationFormat>
  <Paragraphs>112</Paragraphs>
  <Slides>38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Cambria Math</vt:lpstr>
      <vt:lpstr>Courier New</vt:lpstr>
      <vt:lpstr>Trebuchet MS</vt:lpstr>
      <vt:lpstr>Wingdings</vt:lpstr>
      <vt:lpstr>Wingdings 3</vt:lpstr>
      <vt:lpstr>Facet</vt:lpstr>
      <vt:lpstr>WIND ENERGY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 ENERGY</dc:title>
  <dc:creator>AMMU</dc:creator>
  <cp:lastModifiedBy>AMMU</cp:lastModifiedBy>
  <cp:revision>125</cp:revision>
  <dcterms:created xsi:type="dcterms:W3CDTF">2020-10-17T05:09:00Z</dcterms:created>
  <dcterms:modified xsi:type="dcterms:W3CDTF">2021-01-12T04:49:17Z</dcterms:modified>
</cp:coreProperties>
</file>